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4"/>
  </p:sldMasterIdLst>
  <p:notesMasterIdLst>
    <p:notesMasterId r:id="rId17"/>
  </p:notesMasterIdLst>
  <p:sldIdLst>
    <p:sldId id="256" r:id="rId5"/>
    <p:sldId id="268" r:id="rId6"/>
    <p:sldId id="269" r:id="rId7"/>
    <p:sldId id="273" r:id="rId8"/>
    <p:sldId id="274" r:id="rId9"/>
    <p:sldId id="270" r:id="rId10"/>
    <p:sldId id="271" r:id="rId11"/>
    <p:sldId id="265" r:id="rId12"/>
    <p:sldId id="266" r:id="rId13"/>
    <p:sldId id="267" r:id="rId14"/>
    <p:sldId id="259" r:id="rId15"/>
    <p:sldId id="275"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Century Gothic" panose="020B050202020202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Montserrat Medium" panose="00000600000000000000" pitchFamily="2" charset="0"/>
      <p:regular r:id="rId32"/>
      <p:italic r:id="rId33"/>
    </p:embeddedFont>
    <p:embeddedFont>
      <p:font typeface="Montserrat SemiBold" panose="00000700000000000000" pitchFamily="2" charset="0"/>
      <p:bold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9A35"/>
    <a:srgbClr val="A6228E"/>
    <a:srgbClr val="00A8D5"/>
    <a:srgbClr val="EE59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77" autoAdjust="0"/>
  </p:normalViewPr>
  <p:slideViewPr>
    <p:cSldViewPr snapToGrid="0" showGuides="1">
      <p:cViewPr varScale="1">
        <p:scale>
          <a:sx n="82" d="100"/>
          <a:sy n="82" d="100"/>
        </p:scale>
        <p:origin x="96"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ECF88-8FF6-4EC1-B17D-A3178B16DEA9}" type="datetimeFigureOut">
              <a:rPr lang="en-US"/>
              <a:t>3/7/2021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A5D61F-C974-461B-9FB0-8E375CE5E141}" type="slidenum">
              <a:rPr lang="en-US"/>
              <a:t>‹#›</a:t>
            </a:fld>
            <a:endParaRPr lang="en-US"/>
          </a:p>
        </p:txBody>
      </p:sp>
    </p:spTree>
    <p:extLst>
      <p:ext uri="{BB962C8B-B14F-4D97-AF65-F5344CB8AC3E}">
        <p14:creationId xmlns:p14="http://schemas.microsoft.com/office/powerpoint/2010/main" val="3067280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problem we would like to address in this project originates from the healthcare industry.</a:t>
            </a:r>
            <a:r>
              <a:rPr lang="en-US" altLang="zh-CN">
                <a:ea typeface="等线"/>
              </a:rPr>
              <a:t> </a:t>
            </a:r>
            <a:endParaRPr lang="zh-CN" altLang="en-US"/>
          </a:p>
          <a:p>
            <a:r>
              <a:rPr lang="en-US"/>
              <a:t> </a:t>
            </a:r>
            <a:endParaRPr lang="en-US">
              <a:cs typeface="Calibri"/>
            </a:endParaRPr>
          </a:p>
          <a:p>
            <a:r>
              <a:rPr lang="en-US"/>
              <a:t>In the past, the method that surgeons used to manage their patient data is reviewing the survey result manually filled by the patient and then manually generate corresponding medical reports. The report should provide a complete and accurate description of the patient's medical history, from which they can know medical conditions, diagnoses, the care and treatment provided and the results of such treatments. Obviously, composing such reports is very time-consuming.</a:t>
            </a:r>
            <a:endParaRPr lang="en-US">
              <a:cs typeface="Calibri"/>
            </a:endParaRPr>
          </a:p>
          <a:p>
            <a:r>
              <a:rPr lang="en-US"/>
              <a:t> </a:t>
            </a:r>
            <a:endParaRPr lang="en-US">
              <a:cs typeface="Calibri"/>
            </a:endParaRPr>
          </a:p>
          <a:p>
            <a:r>
              <a:rPr lang="en-US"/>
              <a:t>Therefore, Dr. Hornyak from Hartford Healthcare presented us this business opportunity to enhance the efficiency of generating medical reports.</a:t>
            </a:r>
            <a:endParaRPr lang="en-US">
              <a:cs typeface="Calibri"/>
            </a:endParaRPr>
          </a:p>
          <a:p>
            <a:r>
              <a:rPr lang="en-US"/>
              <a:t> </a:t>
            </a:r>
            <a:endParaRPr lang="en-US">
              <a:cs typeface="Calibri"/>
            </a:endParaRPr>
          </a:p>
          <a:p>
            <a:r>
              <a:rPr lang="en-US"/>
              <a:t>Luckily, there are some solutions in the industry existing. Now, the patient can take the survey on an online platform, which allows the doctor to manage the patient data more efficiently since the survey is highly customized and the readability of the survey results has been improved a lot. However, the doctors still need to manually compose the medical reports.</a:t>
            </a:r>
            <a:endParaRPr lang="en-US">
              <a:cs typeface="Calibri"/>
            </a:endParaRPr>
          </a:p>
        </p:txBody>
      </p:sp>
      <p:sp>
        <p:nvSpPr>
          <p:cNvPr id="4" name="Slide Number Placeholder 3"/>
          <p:cNvSpPr>
            <a:spLocks noGrp="1"/>
          </p:cNvSpPr>
          <p:nvPr>
            <p:ph type="sldNum" sz="quarter" idx="5"/>
          </p:nvPr>
        </p:nvSpPr>
        <p:spPr/>
        <p:txBody>
          <a:bodyPr/>
          <a:lstStyle/>
          <a:p>
            <a:fld id="{05A5D61F-C974-461B-9FB0-8E375CE5E141}" type="slidenum">
              <a:rPr lang="en-US" smtClean="0"/>
              <a:t>2</a:t>
            </a:fld>
            <a:endParaRPr lang="en-US"/>
          </a:p>
        </p:txBody>
      </p:sp>
    </p:spTree>
    <p:extLst>
      <p:ext uri="{BB962C8B-B14F-4D97-AF65-F5344CB8AC3E}">
        <p14:creationId xmlns:p14="http://schemas.microsoft.com/office/powerpoint/2010/main" val="4190755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We believe, for the next stage, developing an NLG (natural language generation) module would be a good choice. So, in this project, we leverage the power of AI to generate the medical reports automatically. In this case,  the doctors will be able to keep and extract patients' records from the platform and spend less time in reports composing. </a:t>
            </a:r>
            <a:endParaRPr lang="zh-CN"/>
          </a:p>
          <a:p>
            <a:endParaRPr lang="en-US" altLang="zh-CN">
              <a:cs typeface="Calibri"/>
            </a:endParaRPr>
          </a:p>
        </p:txBody>
      </p:sp>
      <p:sp>
        <p:nvSpPr>
          <p:cNvPr id="4" name="灯片编号占位符 3"/>
          <p:cNvSpPr>
            <a:spLocks noGrp="1"/>
          </p:cNvSpPr>
          <p:nvPr>
            <p:ph type="sldNum" sz="quarter" idx="5"/>
          </p:nvPr>
        </p:nvSpPr>
        <p:spPr/>
        <p:txBody>
          <a:bodyPr/>
          <a:lstStyle/>
          <a:p>
            <a:fld id="{05A5D61F-C974-461B-9FB0-8E375CE5E141}" type="slidenum">
              <a:rPr lang="en-US"/>
              <a:t>3</a:t>
            </a:fld>
            <a:endParaRPr lang="en-US"/>
          </a:p>
        </p:txBody>
      </p:sp>
    </p:spTree>
    <p:extLst>
      <p:ext uri="{BB962C8B-B14F-4D97-AF65-F5344CB8AC3E}">
        <p14:creationId xmlns:p14="http://schemas.microsoft.com/office/powerpoint/2010/main" val="1210345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how the data is collected from our client’s hospital </a:t>
            </a:r>
          </a:p>
          <a:p>
            <a:endParaRPr lang="en-US"/>
          </a:p>
          <a:p>
            <a:r>
              <a:rPr lang="en-US"/>
              <a:t>As shown in the slide, a patient starts with checking in with a staff </a:t>
            </a:r>
          </a:p>
          <a:p>
            <a:endParaRPr lang="en-US"/>
          </a:p>
          <a:p>
            <a:r>
              <a:rPr lang="en-US"/>
              <a:t>The staff will then try to find that patient’s information in their current system </a:t>
            </a:r>
          </a:p>
          <a:p>
            <a:endParaRPr lang="en-US"/>
          </a:p>
          <a:p>
            <a:r>
              <a:rPr lang="en-US"/>
              <a:t>For both new and returning patient, the staff will hand out a corresponding survey for them to fill out. This survey was pre-created by the doctors to understand patients’ symptoms. This is the survey question for our dataset.</a:t>
            </a:r>
          </a:p>
          <a:p>
            <a:endParaRPr lang="en-US"/>
          </a:p>
          <a:p>
            <a:r>
              <a:rPr lang="en-US"/>
              <a:t>Other than typical medical information like records of family diseases, and allergies, the majority of the survey is focusing on collecting patient’s subjective accession about their condition like pain levels what will make the pain better or worse, usually using numbers to represent the pain levels. This is survey answers for our dataset.</a:t>
            </a:r>
          </a:p>
          <a:p>
            <a:endParaRPr lang="en-US"/>
          </a:p>
          <a:p>
            <a:r>
              <a:rPr lang="en-US"/>
              <a:t>Once the survey is finished, the staff will scan the survey and store it in the system so that the doctor will proceed to provide medical services based on the survey.</a:t>
            </a:r>
          </a:p>
          <a:p>
            <a:endParaRPr lang="en-US"/>
          </a:p>
          <a:p>
            <a:r>
              <a:rPr lang="en-US"/>
              <a:t>The final step of this process is for the doctor to write a descriptive style report based on the patient’s survey result. This will be our final part of dataset.</a:t>
            </a:r>
          </a:p>
          <a:p>
            <a:endParaRPr lang="en-US"/>
          </a:p>
        </p:txBody>
      </p:sp>
      <p:sp>
        <p:nvSpPr>
          <p:cNvPr id="4" name="Slide Number Placeholder 3"/>
          <p:cNvSpPr>
            <a:spLocks noGrp="1"/>
          </p:cNvSpPr>
          <p:nvPr>
            <p:ph type="sldNum" sz="quarter" idx="5"/>
          </p:nvPr>
        </p:nvSpPr>
        <p:spPr/>
        <p:txBody>
          <a:bodyPr/>
          <a:lstStyle/>
          <a:p>
            <a:fld id="{05A5D61F-C974-461B-9FB0-8E375CE5E141}" type="slidenum">
              <a:rPr lang="en-US" smtClean="0"/>
              <a:t>4</a:t>
            </a:fld>
            <a:endParaRPr lang="en-US"/>
          </a:p>
        </p:txBody>
      </p:sp>
    </p:spTree>
    <p:extLst>
      <p:ext uri="{BB962C8B-B14F-4D97-AF65-F5344CB8AC3E}">
        <p14:creationId xmlns:p14="http://schemas.microsoft.com/office/powerpoint/2010/main" val="1059515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0" dirty="0">
                <a:effectLst/>
              </a:rPr>
              <a:t>Our data has several properties. </a:t>
            </a:r>
          </a:p>
          <a:p>
            <a:pPr rtl="0">
              <a:spcBef>
                <a:spcPts val="1200"/>
              </a:spcBef>
              <a:spcAft>
                <a:spcPts val="1200"/>
              </a:spcAft>
            </a:pPr>
            <a:r>
              <a:rPr lang="en-US" sz="1200" b="0" dirty="0">
                <a:effectLst/>
              </a:rPr>
              <a:t>First, it is unique since it is created by real patient answers and doctor writings. </a:t>
            </a:r>
            <a:r>
              <a:rPr lang="en-US" sz="1800" b="0" i="0" dirty="0">
                <a:solidFill>
                  <a:srgbClr val="000000"/>
                </a:solidFill>
                <a:effectLst/>
                <a:latin typeface="Calibri" panose="020F0502020204030204" pitchFamily="34" charset="0"/>
              </a:rPr>
              <a:t>All the data are descriptive data represented in words or numbers. </a:t>
            </a:r>
          </a:p>
          <a:p>
            <a:pPr rtl="0">
              <a:spcBef>
                <a:spcPts val="1200"/>
              </a:spcBef>
              <a:spcAft>
                <a:spcPts val="1200"/>
              </a:spcAft>
            </a:pPr>
            <a:r>
              <a:rPr lang="en-US" sz="1800" b="0" i="0" dirty="0">
                <a:solidFill>
                  <a:srgbClr val="000000"/>
                </a:solidFill>
                <a:effectLst/>
                <a:latin typeface="Calibri" panose="020F0502020204030204" pitchFamily="34" charset="0"/>
              </a:rPr>
              <a:t>Second, we have more than 140 sets of data, which is around </a:t>
            </a:r>
            <a:r>
              <a:rPr lang="en-US" sz="1200" b="0" i="0" u="none" strike="noStrike" dirty="0">
                <a:solidFill>
                  <a:srgbClr val="000000"/>
                </a:solidFill>
                <a:effectLst/>
              </a:rPr>
              <a:t>314347 characters as our training inputs. </a:t>
            </a:r>
          </a:p>
          <a:p>
            <a:pPr rtl="0">
              <a:spcBef>
                <a:spcPts val="1200"/>
              </a:spcBef>
              <a:spcAft>
                <a:spcPts val="1200"/>
              </a:spcAft>
            </a:pPr>
            <a:r>
              <a:rPr lang="en-US" sz="1200" b="0" i="0" u="none" strike="noStrike" dirty="0">
                <a:solidFill>
                  <a:srgbClr val="000000"/>
                </a:solidFill>
                <a:effectLst/>
              </a:rPr>
              <a:t>Third, data is stored in doctor’s personal portfolio, the storage is shown as the pictures. We get the access from doctors to check these medical records. </a:t>
            </a:r>
          </a:p>
          <a:p>
            <a:pPr rtl="0">
              <a:spcBef>
                <a:spcPts val="1200"/>
              </a:spcBef>
              <a:spcAft>
                <a:spcPts val="1200"/>
              </a:spcAft>
            </a:pPr>
            <a:r>
              <a:rPr lang="en-US" sz="1200" b="0" i="0" u="none" strike="noStrike" dirty="0">
                <a:solidFill>
                  <a:srgbClr val="000000"/>
                </a:solidFill>
                <a:effectLst/>
              </a:rPr>
              <a:t>Next, our dataset actually helps our doctors understand the recovery of a patient. For example, since the survey questions will frequently ask subject questions like pain levels represented in numbers. If a returning patient’s number of pain levels falls, the treatment is proved as effective. Also, the reports are regarded as the evidences to show the insurance company that the patients are well cured. </a:t>
            </a:r>
          </a:p>
          <a:p>
            <a:pPr rtl="0">
              <a:spcBef>
                <a:spcPts val="1200"/>
              </a:spcBef>
              <a:spcAft>
                <a:spcPts val="1200"/>
              </a:spcAft>
            </a:pPr>
            <a:r>
              <a:rPr lang="en-US" sz="1200" b="0" i="0" u="none" strike="noStrike" dirty="0">
                <a:solidFill>
                  <a:srgbClr val="000000"/>
                </a:solidFill>
                <a:effectLst/>
              </a:rPr>
              <a:t>Finally, the automate generation of the reports will save time a large amount of time for doctors to finish repetitive works. It also avoids errors and missing details when writing a report.</a:t>
            </a:r>
            <a:endParaRPr lang="en-US" sz="1200" b="0" dirty="0">
              <a:effectLst/>
            </a:endParaRPr>
          </a:p>
          <a:p>
            <a:endParaRPr lang="en-US" dirty="0"/>
          </a:p>
        </p:txBody>
      </p:sp>
      <p:sp>
        <p:nvSpPr>
          <p:cNvPr id="4" name="Slide Number Placeholder 3"/>
          <p:cNvSpPr>
            <a:spLocks noGrp="1"/>
          </p:cNvSpPr>
          <p:nvPr>
            <p:ph type="sldNum" sz="quarter" idx="5"/>
          </p:nvPr>
        </p:nvSpPr>
        <p:spPr/>
        <p:txBody>
          <a:bodyPr/>
          <a:lstStyle/>
          <a:p>
            <a:fld id="{05A5D61F-C974-461B-9FB0-8E375CE5E141}" type="slidenum">
              <a:rPr lang="en-US" smtClean="0"/>
              <a:t>5</a:t>
            </a:fld>
            <a:endParaRPr lang="en-US"/>
          </a:p>
        </p:txBody>
      </p:sp>
    </p:spTree>
    <p:extLst>
      <p:ext uri="{BB962C8B-B14F-4D97-AF65-F5344CB8AC3E}">
        <p14:creationId xmlns:p14="http://schemas.microsoft.com/office/powerpoint/2010/main" val="334218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zh-CN" dirty="0"/>
              <a:t>Considering</a:t>
            </a:r>
            <a:r>
              <a:rPr lang="zh-CN" altLang="en-US" dirty="0"/>
              <a:t> </a:t>
            </a:r>
            <a:r>
              <a:rPr lang="en-US" altLang="zh-CN" dirty="0"/>
              <a:t>our</a:t>
            </a:r>
            <a:r>
              <a:rPr lang="zh-CN" altLang="en-US" dirty="0"/>
              <a:t> </a:t>
            </a:r>
            <a:r>
              <a:rPr lang="en-US" altLang="zh-CN" dirty="0"/>
              <a:t>input</a:t>
            </a:r>
            <a:r>
              <a:rPr lang="zh-CN" altLang="en-US" dirty="0"/>
              <a:t> </a:t>
            </a:r>
            <a:r>
              <a:rPr lang="en-US" altLang="zh-CN" dirty="0"/>
              <a:t>is</a:t>
            </a:r>
            <a:r>
              <a:rPr lang="zh-CN" altLang="en-US" dirty="0"/>
              <a:t> </a:t>
            </a:r>
            <a:r>
              <a:rPr lang="en-US" altLang="zh-CN" dirty="0"/>
              <a:t>survey</a:t>
            </a:r>
            <a:r>
              <a:rPr lang="zh-CN" altLang="en-US" dirty="0"/>
              <a:t> </a:t>
            </a:r>
            <a:r>
              <a:rPr lang="en-US" altLang="zh-CN" dirty="0"/>
              <a:t>questions</a:t>
            </a:r>
            <a:r>
              <a:rPr lang="zh-CN" altLang="en-US" dirty="0"/>
              <a:t> </a:t>
            </a:r>
            <a:r>
              <a:rPr lang="en-US" altLang="zh-CN" dirty="0"/>
              <a:t>and</a:t>
            </a:r>
            <a:r>
              <a:rPr lang="zh-CN" altLang="en-US" dirty="0"/>
              <a:t> </a:t>
            </a:r>
            <a:r>
              <a:rPr lang="en-US" altLang="zh-CN" dirty="0"/>
              <a:t>responses</a:t>
            </a:r>
            <a:r>
              <a:rPr lang="zh-CN" altLang="en-US" dirty="0"/>
              <a:t> </a:t>
            </a:r>
            <a:r>
              <a:rPr lang="en-US" altLang="zh-CN" dirty="0"/>
              <a:t>and</a:t>
            </a:r>
            <a:r>
              <a:rPr lang="zh-CN" altLang="en-US" dirty="0"/>
              <a:t> </a:t>
            </a:r>
            <a:r>
              <a:rPr lang="en-US" altLang="zh-CN" dirty="0"/>
              <a:t>output</a:t>
            </a:r>
            <a:r>
              <a:rPr lang="zh-CN" altLang="en-US" dirty="0"/>
              <a:t> </a:t>
            </a:r>
            <a:r>
              <a:rPr lang="en-US" altLang="zh-CN" dirty="0"/>
              <a:t>is</a:t>
            </a:r>
            <a:r>
              <a:rPr lang="zh-CN" altLang="en-US" dirty="0"/>
              <a:t> </a:t>
            </a:r>
            <a:r>
              <a:rPr lang="en-US" altLang="zh-CN" dirty="0"/>
              <a:t>summary</a:t>
            </a:r>
            <a:r>
              <a:rPr lang="zh-CN" altLang="en-US" dirty="0"/>
              <a:t> </a:t>
            </a:r>
            <a:r>
              <a:rPr lang="en-US" altLang="zh-CN" dirty="0"/>
              <a:t>report,</a:t>
            </a:r>
            <a:r>
              <a:rPr lang="zh-CN" altLang="en-US" dirty="0"/>
              <a:t> </a:t>
            </a:r>
            <a:r>
              <a:rPr lang="en-US" altLang="zh-CN" dirty="0"/>
              <a:t>we</a:t>
            </a:r>
            <a:r>
              <a:rPr lang="zh-CN" altLang="en-US" dirty="0"/>
              <a:t> </a:t>
            </a:r>
            <a:r>
              <a:rPr lang="en-US" altLang="zh-CN" dirty="0"/>
              <a:t>chose</a:t>
            </a:r>
            <a:r>
              <a:rPr lang="zh-CN" altLang="en-US" dirty="0"/>
              <a:t> </a:t>
            </a:r>
            <a:r>
              <a:rPr lang="en-US" altLang="zh-CN" dirty="0"/>
              <a:t>two</a:t>
            </a:r>
            <a:r>
              <a:rPr lang="zh-CN" altLang="en-US" dirty="0"/>
              <a:t> </a:t>
            </a:r>
            <a:r>
              <a:rPr lang="en-US" altLang="zh-CN" dirty="0"/>
              <a:t>possible</a:t>
            </a:r>
            <a:r>
              <a:rPr lang="zh-CN" altLang="en-US" dirty="0"/>
              <a:t> </a:t>
            </a:r>
            <a:r>
              <a:rPr lang="en-US" altLang="zh-CN" dirty="0"/>
              <a:t>models</a:t>
            </a:r>
            <a:r>
              <a:rPr lang="zh-CN" altLang="en-US" dirty="0"/>
              <a:t> </a:t>
            </a:r>
            <a:r>
              <a:rPr lang="en-US" altLang="zh-CN" dirty="0"/>
              <a:t>TensorFlow</a:t>
            </a:r>
            <a:r>
              <a:rPr lang="zh-CN" altLang="en-US" dirty="0"/>
              <a:t> </a:t>
            </a:r>
            <a:r>
              <a:rPr lang="en-US" altLang="zh-CN" dirty="0"/>
              <a:t>RNN</a:t>
            </a:r>
            <a:r>
              <a:rPr lang="zh-CN" altLang="en-US" dirty="0"/>
              <a:t> </a:t>
            </a:r>
            <a:r>
              <a:rPr lang="en-US" altLang="zh-CN" dirty="0"/>
              <a:t>and</a:t>
            </a:r>
            <a:r>
              <a:rPr lang="zh-CN" altLang="en-US" dirty="0"/>
              <a:t> </a:t>
            </a:r>
            <a:r>
              <a:rPr lang="en-US" altLang="zh-CN" dirty="0"/>
              <a:t>GPT-2.</a:t>
            </a:r>
            <a:r>
              <a:rPr lang="zh-CN" altLang="en-US" dirty="0"/>
              <a:t> </a:t>
            </a:r>
            <a:r>
              <a:rPr lang="en-US" altLang="zh-CN" dirty="0"/>
              <a:t>And</a:t>
            </a:r>
            <a:r>
              <a:rPr lang="zh-CN" altLang="en-US" dirty="0"/>
              <a:t> </a:t>
            </a:r>
            <a:r>
              <a:rPr lang="en-US" altLang="zh-CN" dirty="0"/>
              <a:t>we</a:t>
            </a:r>
            <a:r>
              <a:rPr lang="zh-CN" altLang="en-US" dirty="0"/>
              <a:t> </a:t>
            </a:r>
            <a:r>
              <a:rPr lang="en-US" altLang="zh-CN" dirty="0"/>
              <a:t>will</a:t>
            </a:r>
            <a:r>
              <a:rPr lang="zh-CN" altLang="en-US" dirty="0"/>
              <a:t> </a:t>
            </a:r>
            <a:r>
              <a:rPr lang="en-US" altLang="zh-CN" dirty="0"/>
              <a:t>evaluate</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of</a:t>
            </a:r>
            <a:r>
              <a:rPr lang="zh-CN" altLang="en-US" dirty="0"/>
              <a:t> </a:t>
            </a:r>
            <a:r>
              <a:rPr lang="en-US" altLang="zh-CN" dirty="0"/>
              <a:t>those</a:t>
            </a:r>
            <a:r>
              <a:rPr lang="zh-CN" altLang="en-US" dirty="0"/>
              <a:t> </a:t>
            </a:r>
            <a:r>
              <a:rPr lang="en-US" altLang="zh-CN" dirty="0"/>
              <a:t>model</a:t>
            </a:r>
            <a:r>
              <a:rPr lang="zh-CN" altLang="en-US" dirty="0"/>
              <a:t> </a:t>
            </a:r>
            <a:r>
              <a:rPr lang="en-US" altLang="zh-CN" dirty="0"/>
              <a:t>and</a:t>
            </a:r>
            <a:r>
              <a:rPr lang="zh-CN" altLang="en-US" dirty="0"/>
              <a:t> </a:t>
            </a:r>
            <a:r>
              <a:rPr lang="en-US" altLang="zh-CN" dirty="0"/>
              <a:t>choose</a:t>
            </a:r>
            <a:r>
              <a:rPr lang="zh-CN" altLang="en-US" dirty="0"/>
              <a:t> </a:t>
            </a:r>
            <a:r>
              <a:rPr lang="en-US" altLang="zh-CN" dirty="0"/>
              <a:t>the</a:t>
            </a:r>
            <a:r>
              <a:rPr lang="zh-CN" altLang="en-US" dirty="0"/>
              <a:t> </a:t>
            </a:r>
            <a:r>
              <a:rPr lang="en-US" altLang="zh-CN" dirty="0"/>
              <a:t>best</a:t>
            </a:r>
            <a:r>
              <a:rPr lang="zh-CN" altLang="en-US" dirty="0"/>
              <a:t> </a:t>
            </a:r>
            <a:r>
              <a:rPr lang="en-US" altLang="zh-CN" dirty="0"/>
              <a:t>one.</a:t>
            </a:r>
            <a:r>
              <a:rPr lang="zh-CN" altLang="en-US" dirty="0"/>
              <a:t> </a:t>
            </a:r>
            <a:r>
              <a:rPr lang="en-US" altLang="zh-CN" dirty="0"/>
              <a:t>RNN</a:t>
            </a:r>
            <a:r>
              <a:rPr lang="zh-CN" altLang="en-US" dirty="0"/>
              <a:t> </a:t>
            </a:r>
            <a:r>
              <a:rPr lang="en-US" altLang="zh-CN" dirty="0"/>
              <a:t>is</a:t>
            </a:r>
            <a:r>
              <a:rPr lang="zh-CN" altLang="en-US" dirty="0"/>
              <a:t> </a:t>
            </a:r>
            <a:r>
              <a:rPr lang="en-US" altLang="zh-CN" dirty="0"/>
              <a:t>our</a:t>
            </a:r>
            <a:r>
              <a:rPr lang="zh-CN" altLang="en-US" dirty="0"/>
              <a:t> </a:t>
            </a:r>
            <a:r>
              <a:rPr lang="en-US" altLang="zh-CN" dirty="0"/>
              <a:t>baseline</a:t>
            </a:r>
            <a:r>
              <a:rPr lang="zh-CN" altLang="en-US" dirty="0"/>
              <a:t> </a:t>
            </a:r>
            <a:r>
              <a:rPr lang="en-US" altLang="zh-CN" dirty="0"/>
              <a:t>model.</a:t>
            </a:r>
            <a:r>
              <a:rPr lang="zh-CN" altLang="en-US" dirty="0"/>
              <a:t> </a:t>
            </a:r>
            <a:endParaRPr lang="en-US" altLang="zh-CN" dirty="0"/>
          </a:p>
          <a:p>
            <a:pPr marL="0" indent="0">
              <a:buFontTx/>
              <a:buNone/>
            </a:pPr>
            <a:endParaRPr lang="en-US" altLang="zh-CN" dirty="0"/>
          </a:p>
          <a:p>
            <a:pPr marL="0" indent="0">
              <a:buFontTx/>
              <a:buNone/>
            </a:pPr>
            <a:r>
              <a:rPr lang="en-US" altLang="zh-CN" dirty="0"/>
              <a:t>GPT-2</a:t>
            </a:r>
            <a:r>
              <a:rPr lang="zh-CN" altLang="en-US" dirty="0"/>
              <a:t> </a:t>
            </a:r>
            <a:r>
              <a:rPr lang="en-US" altLang="zh-CN" dirty="0"/>
              <a:t>was</a:t>
            </a:r>
            <a:r>
              <a:rPr lang="zh-CN" altLang="en-US" dirty="0"/>
              <a:t> </a:t>
            </a:r>
            <a:r>
              <a:rPr lang="en-US" altLang="zh-CN" dirty="0"/>
              <a:t>released</a:t>
            </a:r>
            <a:r>
              <a:rPr lang="zh-CN" altLang="en-US" dirty="0"/>
              <a:t> </a:t>
            </a:r>
            <a:r>
              <a:rPr lang="en-US" altLang="zh-CN" dirty="0"/>
              <a:t>by</a:t>
            </a:r>
            <a:r>
              <a:rPr lang="zh-CN" altLang="en-US" dirty="0"/>
              <a:t> </a:t>
            </a:r>
            <a:r>
              <a:rPr lang="en-US" altLang="zh-CN" dirty="0"/>
              <a:t>the</a:t>
            </a:r>
            <a:r>
              <a:rPr lang="zh-CN" altLang="en-US" dirty="0"/>
              <a:t> </a:t>
            </a:r>
            <a:r>
              <a:rPr lang="en-US" altLang="zh-CN" dirty="0"/>
              <a:t>researchers</a:t>
            </a:r>
            <a:r>
              <a:rPr lang="zh-CN" altLang="en-US" dirty="0"/>
              <a:t> </a:t>
            </a:r>
            <a:r>
              <a:rPr lang="en-US" altLang="zh-CN" dirty="0"/>
              <a:t>of</a:t>
            </a:r>
            <a:r>
              <a:rPr lang="zh-CN" altLang="en-US" dirty="0"/>
              <a:t> </a:t>
            </a:r>
            <a:r>
              <a:rPr lang="en-US" altLang="zh-CN" dirty="0" err="1"/>
              <a:t>OpenAI</a:t>
            </a:r>
            <a:r>
              <a:rPr lang="zh-CN" altLang="en-US" dirty="0"/>
              <a:t> </a:t>
            </a:r>
            <a:r>
              <a:rPr lang="en-US" altLang="zh-CN" dirty="0"/>
              <a:t>on</a:t>
            </a:r>
            <a:r>
              <a:rPr lang="zh-CN" altLang="en-US" dirty="0"/>
              <a:t> </a:t>
            </a:r>
            <a:r>
              <a:rPr lang="en-US" altLang="zh-CN" dirty="0"/>
              <a:t>2019.</a:t>
            </a:r>
            <a:r>
              <a:rPr lang="zh-CN" altLang="en-US" dirty="0"/>
              <a:t> </a:t>
            </a:r>
            <a:r>
              <a:rPr lang="en-US" altLang="zh-CN" dirty="0"/>
              <a:t>It</a:t>
            </a:r>
            <a:r>
              <a:rPr lang="zh-CN" altLang="en-US" dirty="0"/>
              <a:t> </a:t>
            </a:r>
            <a:r>
              <a:rPr lang="en-US" altLang="zh-CN" dirty="0"/>
              <a:t>can</a:t>
            </a:r>
            <a:r>
              <a:rPr lang="zh-CN" altLang="en-US" dirty="0"/>
              <a:t> </a:t>
            </a:r>
            <a:r>
              <a:rPr lang="en-US" altLang="zh-CN" dirty="0"/>
              <a:t>predict the new text</a:t>
            </a:r>
            <a:r>
              <a:rPr lang="zh-CN" altLang="en-US" dirty="0"/>
              <a:t> </a:t>
            </a:r>
            <a:r>
              <a:rPr lang="en-US" altLang="zh-CN" dirty="0"/>
              <a:t>even</a:t>
            </a:r>
            <a:r>
              <a:rPr lang="zh-CN" altLang="en-US" dirty="0"/>
              <a:t> </a:t>
            </a:r>
            <a:r>
              <a:rPr lang="en-US" altLang="zh-CN" dirty="0"/>
              <a:t>a whole article or story only with the few sentences or words.</a:t>
            </a:r>
            <a:r>
              <a:rPr lang="zh-CN" altLang="en-US" dirty="0"/>
              <a:t> </a:t>
            </a:r>
            <a:r>
              <a:rPr lang="en-US" altLang="zh-CN" dirty="0"/>
              <a:t>‘Pre-Trained’ in the name suggests the huge number of parameters over which this model is trained. Transformer</a:t>
            </a:r>
            <a:r>
              <a:rPr lang="zh-CN" altLang="en-US" dirty="0"/>
              <a:t> </a:t>
            </a:r>
            <a:r>
              <a:rPr lang="en-US" altLang="zh-CN" dirty="0"/>
              <a:t>in</a:t>
            </a:r>
            <a:r>
              <a:rPr lang="zh-CN" altLang="en-US" dirty="0"/>
              <a:t> </a:t>
            </a:r>
            <a:r>
              <a:rPr lang="en-US" altLang="zh-CN" dirty="0"/>
              <a:t>the</a:t>
            </a:r>
            <a:r>
              <a:rPr lang="zh-CN" altLang="en-US" dirty="0"/>
              <a:t> </a:t>
            </a:r>
            <a:r>
              <a:rPr lang="en-US" altLang="zh-CN" dirty="0"/>
              <a:t>name</a:t>
            </a:r>
            <a:r>
              <a:rPr lang="zh-CN" altLang="en-US" dirty="0"/>
              <a:t> </a:t>
            </a:r>
            <a:r>
              <a:rPr lang="en-US" altLang="zh-CN" dirty="0"/>
              <a:t>suggests</a:t>
            </a:r>
            <a:r>
              <a:rPr lang="zh-CN" altLang="en-US" dirty="0"/>
              <a:t> </a:t>
            </a:r>
            <a:r>
              <a:rPr lang="en-US" altLang="zh-CN" dirty="0"/>
              <a:t>it</a:t>
            </a:r>
            <a:r>
              <a:rPr lang="zh-CN" altLang="en-US" dirty="0"/>
              <a:t> </a:t>
            </a:r>
            <a:r>
              <a:rPr lang="en-US" altLang="zh-CN" dirty="0"/>
              <a:t>used the transformer architecture,</a:t>
            </a:r>
            <a:r>
              <a:rPr lang="zh-CN" altLang="en-US" dirty="0"/>
              <a:t> </a:t>
            </a:r>
            <a:r>
              <a:rPr lang="en-US" altLang="zh-CN" dirty="0"/>
              <a:t>which</a:t>
            </a:r>
            <a:r>
              <a:rPr lang="zh-CN" altLang="en-US" dirty="0"/>
              <a:t> </a:t>
            </a:r>
            <a:r>
              <a:rPr lang="en-US" sz="1200" b="0" i="0" kern="1200" dirty="0">
                <a:solidFill>
                  <a:schemeClr val="tx1"/>
                </a:solidFill>
                <a:effectLst/>
                <a:latin typeface="+mn-lt"/>
                <a:ea typeface="+mn-ea"/>
                <a:cs typeface="+mn-cs"/>
              </a:rPr>
              <a:t>is an architecture for transforming one sequence into another one with the help of</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Encoder and Decoder</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GPT-2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model.</a:t>
            </a:r>
          </a:p>
          <a:p>
            <a:pPr>
              <a:buFontTx/>
              <a:buNone/>
            </a:pPr>
            <a:endParaRPr lang="en-US" altLang="zh-CN" sz="1200" b="0" i="0" kern="1200" dirty="0">
              <a:solidFill>
                <a:schemeClr val="tx1"/>
              </a:solidFill>
              <a:effectLst/>
              <a:latin typeface="+mn-lt"/>
              <a:ea typeface="+mn-ea"/>
              <a:cs typeface="+mn-cs"/>
            </a:endParaRPr>
          </a:p>
          <a:p>
            <a:pPr>
              <a:buFontTx/>
              <a:buNone/>
            </a:pPr>
            <a:r>
              <a:rPr lang="en-US" altLang="zh-CN" sz="1200" b="0" i="0" kern="1200" dirty="0">
                <a:solidFill>
                  <a:schemeClr val="tx1"/>
                </a:solidFill>
                <a:effectLst/>
                <a:latin typeface="+mn-lt"/>
                <a:ea typeface="+mn-ea"/>
                <a:cs typeface="+mn-cs"/>
              </a:rPr>
              <a:t>GPT-2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many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benefits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select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Models can be finetuned with smaller datasets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will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adjust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parameters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GPT-2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later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better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result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maller dataset</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are capable of generating such impressive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Research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shows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very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high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accuracy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dirty="0"/>
              <a:t>Source:</a:t>
            </a:r>
            <a:r>
              <a:rPr lang="zh-CN" altLang="en-US" dirty="0"/>
              <a:t> </a:t>
            </a:r>
            <a:endParaRPr lang="en-US" altLang="zh-CN" dirty="0"/>
          </a:p>
          <a:p>
            <a:r>
              <a:rPr lang="en-US" dirty="0"/>
              <a:t>https://medium.com/inside-machine-learning/what-is-a-transformer-d07dd1fbec04</a:t>
            </a:r>
          </a:p>
          <a:p>
            <a:r>
              <a:rPr lang="en-US" dirty="0"/>
              <a:t>https://www.analyticssteps.com/blogs/openais-gpt-2-generative-pre-trained-transformer-2-ai-that-is-too-dangerous-to-handle</a:t>
            </a:r>
          </a:p>
          <a:p>
            <a:endParaRPr lang="en-US" dirty="0"/>
          </a:p>
          <a:p>
            <a:endParaRPr lang="en-US" dirty="0"/>
          </a:p>
        </p:txBody>
      </p:sp>
      <p:sp>
        <p:nvSpPr>
          <p:cNvPr id="4" name="Slide Number Placeholder 3"/>
          <p:cNvSpPr>
            <a:spLocks noGrp="1"/>
          </p:cNvSpPr>
          <p:nvPr>
            <p:ph type="sldNum" sz="quarter" idx="5"/>
          </p:nvPr>
        </p:nvSpPr>
        <p:spPr/>
        <p:txBody>
          <a:bodyPr/>
          <a:lstStyle/>
          <a:p>
            <a:fld id="{05A5D61F-C974-461B-9FB0-8E375CE5E141}" type="slidenum">
              <a:rPr lang="en-US" smtClean="0"/>
              <a:t>6</a:t>
            </a:fld>
            <a:endParaRPr lang="en-US"/>
          </a:p>
        </p:txBody>
      </p:sp>
    </p:spTree>
    <p:extLst>
      <p:ext uri="{BB962C8B-B14F-4D97-AF65-F5344CB8AC3E}">
        <p14:creationId xmlns:p14="http://schemas.microsoft.com/office/powerpoint/2010/main" val="1258206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Consolas" panose="020B0609020204030204" pitchFamily="49" charset="0"/>
              </a:rPr>
              <a:t>Source Code: https://colab.research.google.com/gist/DMinghao/17ac9bd6e28a1617742a594a42fedbd4/gpt-2-text-generating-model.ipynb </a:t>
            </a:r>
          </a:p>
          <a:p>
            <a:endParaRPr lang="en-US" dirty="0"/>
          </a:p>
        </p:txBody>
      </p:sp>
      <p:sp>
        <p:nvSpPr>
          <p:cNvPr id="4" name="Slide Number Placeholder 3"/>
          <p:cNvSpPr>
            <a:spLocks noGrp="1"/>
          </p:cNvSpPr>
          <p:nvPr>
            <p:ph type="sldNum" sz="quarter" idx="5"/>
          </p:nvPr>
        </p:nvSpPr>
        <p:spPr/>
        <p:txBody>
          <a:bodyPr/>
          <a:lstStyle/>
          <a:p>
            <a:fld id="{05A5D61F-C974-461B-9FB0-8E375CE5E141}" type="slidenum">
              <a:rPr lang="en-US" smtClean="0"/>
              <a:t>7</a:t>
            </a:fld>
            <a:endParaRPr lang="en-US"/>
          </a:p>
        </p:txBody>
      </p:sp>
    </p:spTree>
    <p:extLst>
      <p:ext uri="{BB962C8B-B14F-4D97-AF65-F5344CB8AC3E}">
        <p14:creationId xmlns:p14="http://schemas.microsoft.com/office/powerpoint/2010/main" val="1483318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Consolas" panose="020B0609020204030204" pitchFamily="49" charset="0"/>
              </a:rPr>
              <a:t>Source Code: https://colab.research.google.com/gist/DMinghao/17ac9bd6e28a1617742a594a42fedbd4/gpt-2-text-generating-model.ipynb </a:t>
            </a:r>
          </a:p>
          <a:p>
            <a:endParaRPr lang="en-US" dirty="0"/>
          </a:p>
          <a:p>
            <a:r>
              <a:rPr lang="en-US" dirty="0"/>
              <a:t>GPT-2 is the predecessor of GPT-3, it is a pre-trained state-of-the-art natural language processing AI. It’s constructed with multiple layers of Transformer Decoders; these decoders are extremely good at doing </a:t>
            </a:r>
            <a:r>
              <a:rPr lang="en-US" b="0" i="0" dirty="0">
                <a:solidFill>
                  <a:srgbClr val="242729"/>
                </a:solidFill>
                <a:effectLst/>
                <a:latin typeface="Arial" panose="020B0604020202020204" pitchFamily="34" charset="0"/>
              </a:rPr>
              <a:t>sequence-to-sequence transduction task. With stacking these decoders together and feeding it a massive amount of data, 8 million web pages to be precise, GPT-2 demonstrated an exceptional talent in writing human like text. </a:t>
            </a:r>
          </a:p>
          <a:p>
            <a:endParaRPr lang="en-US" b="0" i="0" dirty="0">
              <a:solidFill>
                <a:srgbClr val="242729"/>
              </a:solidFill>
              <a:effectLst/>
              <a:latin typeface="Arial" panose="020B0604020202020204" pitchFamily="34" charset="0"/>
            </a:endParaRPr>
          </a:p>
          <a:p>
            <a:r>
              <a:rPr lang="en-US" b="0" i="0" dirty="0">
                <a:solidFill>
                  <a:srgbClr val="242729"/>
                </a:solidFill>
                <a:effectLst/>
                <a:latin typeface="Arial" panose="020B0604020202020204" pitchFamily="34" charset="0"/>
              </a:rPr>
              <a:t>To leverage the power of GPT-2, the first step of instantiating the model, is to select one of the four processing cores of which are different in number of decoders. Smaller cores might provide better performance in training and production environments. Whereas larger cores not only could generalize better than smaller ones, but also has more “knowledge” in imitating doctor’s writing style. </a:t>
            </a:r>
            <a:endParaRPr lang="en-US" dirty="0"/>
          </a:p>
        </p:txBody>
      </p:sp>
      <p:sp>
        <p:nvSpPr>
          <p:cNvPr id="4" name="Slide Number Placeholder 3"/>
          <p:cNvSpPr>
            <a:spLocks noGrp="1"/>
          </p:cNvSpPr>
          <p:nvPr>
            <p:ph type="sldNum" sz="quarter" idx="5"/>
          </p:nvPr>
        </p:nvSpPr>
        <p:spPr/>
        <p:txBody>
          <a:bodyPr/>
          <a:lstStyle/>
          <a:p>
            <a:fld id="{05A5D61F-C974-461B-9FB0-8E375CE5E141}" type="slidenum">
              <a:rPr lang="en-US" smtClean="0"/>
              <a:t>8</a:t>
            </a:fld>
            <a:endParaRPr lang="en-US"/>
          </a:p>
        </p:txBody>
      </p:sp>
    </p:spTree>
    <p:extLst>
      <p:ext uri="{BB962C8B-B14F-4D97-AF65-F5344CB8AC3E}">
        <p14:creationId xmlns:p14="http://schemas.microsoft.com/office/powerpoint/2010/main" val="117560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Consolas" panose="020B0609020204030204" pitchFamily="49" charset="0"/>
              </a:rPr>
              <a:t>Source Code: https://colab.research.google.com/gist/DMinghao/17ac9bd6e28a1617742a594a42fedbd4/gpt-2-text-generating-model.ipynb </a:t>
            </a:r>
          </a:p>
          <a:p>
            <a:endParaRPr lang="en-US" dirty="0"/>
          </a:p>
          <a:p>
            <a:endParaRPr lang="en-US" dirty="0"/>
          </a:p>
        </p:txBody>
      </p:sp>
      <p:sp>
        <p:nvSpPr>
          <p:cNvPr id="4" name="Slide Number Placeholder 3"/>
          <p:cNvSpPr>
            <a:spLocks noGrp="1"/>
          </p:cNvSpPr>
          <p:nvPr>
            <p:ph type="sldNum" sz="quarter" idx="5"/>
          </p:nvPr>
        </p:nvSpPr>
        <p:spPr/>
        <p:txBody>
          <a:bodyPr/>
          <a:lstStyle/>
          <a:p>
            <a:fld id="{05A5D61F-C974-461B-9FB0-8E375CE5E141}" type="slidenum">
              <a:rPr lang="en-US" smtClean="0"/>
              <a:t>9</a:t>
            </a:fld>
            <a:endParaRPr lang="en-US"/>
          </a:p>
        </p:txBody>
      </p:sp>
    </p:spTree>
    <p:extLst>
      <p:ext uri="{BB962C8B-B14F-4D97-AF65-F5344CB8AC3E}">
        <p14:creationId xmlns:p14="http://schemas.microsoft.com/office/powerpoint/2010/main" val="4203786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thelas" panose="02000503000000020003"/>
                <a:cs typeface="Calibri"/>
              </a:rPr>
              <a:t>The result shows a similarity between the original reports and the derivative reports. Such similarity shows a possibility that we can expand such methods to more hospitals to help neurologist generate reports. The further application could be that the generated report can be connected to current hospital system and insurance company system so that the medical records could be saved by these institutions.</a:t>
            </a:r>
          </a:p>
          <a:p>
            <a:endParaRPr lang="en-US"/>
          </a:p>
        </p:txBody>
      </p:sp>
      <p:sp>
        <p:nvSpPr>
          <p:cNvPr id="4" name="Slide Number Placeholder 3"/>
          <p:cNvSpPr>
            <a:spLocks noGrp="1"/>
          </p:cNvSpPr>
          <p:nvPr>
            <p:ph type="sldNum" sz="quarter" idx="5"/>
          </p:nvPr>
        </p:nvSpPr>
        <p:spPr/>
        <p:txBody>
          <a:bodyPr/>
          <a:lstStyle/>
          <a:p>
            <a:fld id="{05A5D61F-C974-461B-9FB0-8E375CE5E141}" type="slidenum">
              <a:rPr lang="en-US" smtClean="0"/>
              <a:t>10</a:t>
            </a:fld>
            <a:endParaRPr lang="en-US"/>
          </a:p>
        </p:txBody>
      </p:sp>
    </p:spTree>
    <p:extLst>
      <p:ext uri="{BB962C8B-B14F-4D97-AF65-F5344CB8AC3E}">
        <p14:creationId xmlns:p14="http://schemas.microsoft.com/office/powerpoint/2010/main" val="1640929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8" descr="About Us | CarePartners of Connecticut">
            <a:extLst>
              <a:ext uri="{FF2B5EF4-FFF2-40B4-BE49-F238E27FC236}">
                <a16:creationId xmlns:a16="http://schemas.microsoft.com/office/drawing/2014/main" id="{AE52AD14-0C9C-8A43-BC67-CC049B39EA3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9548" y="6121075"/>
            <a:ext cx="1302208" cy="60688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0A22194-E2E4-4146-9C1C-A9E40F4F3980}"/>
              </a:ext>
            </a:extLst>
          </p:cNvPr>
          <p:cNvSpPr>
            <a:spLocks noGrp="1"/>
          </p:cNvSpPr>
          <p:nvPr>
            <p:ph type="sldNum" sz="quarter" idx="12"/>
          </p:nvPr>
        </p:nvSpPr>
        <p:spPr>
          <a:xfrm>
            <a:off x="539496" y="6362838"/>
            <a:ext cx="2743200" cy="365125"/>
          </a:xfrm>
        </p:spPr>
        <p:txBody>
          <a:bodyPr/>
          <a:lstStyle>
            <a:lvl1pPr algn="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784620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a:xfrm>
            <a:off x="5099304" y="6356349"/>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zwang207@jhu.edu" TargetMode="External"/><Relationship Id="rId7" Type="http://schemas.openxmlformats.org/officeDocument/2006/relationships/hyperlink" Target="mailto:hzhong12@jhu.edu"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hyperlink" Target="mailto:zsu13@jhu.edu" TargetMode="External"/><Relationship Id="rId5" Type="http://schemas.openxmlformats.org/officeDocument/2006/relationships/hyperlink" Target="mailto:yhu74@jhu.edu" TargetMode="External"/><Relationship Id="rId4" Type="http://schemas.openxmlformats.org/officeDocument/2006/relationships/hyperlink" Target="mailto:mdu5@jhu.edu"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tensorflow.org/tutorials/text/text_generation" TargetMode="External"/><Relationship Id="rId2" Type="http://schemas.openxmlformats.org/officeDocument/2006/relationships/hyperlink" Target="https://www.analyticssteps.com/blogs/openais-gpt-2-generative-pre-trained-transformer-2-ai-that-is-too-dangerous-to-handl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sv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hyperlink" Target="https://colab.research.google.com/gist/DMinghao/17ac9bd6e28a1617742a594a42fedbd4/gpt-2-text-generating-model.ipynb" TargetMode="External"/><Relationship Id="rId4" Type="http://schemas.openxmlformats.org/officeDocument/2006/relationships/image" Target="../media/image23.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9.png"/><Relationship Id="rId3" Type="http://schemas.openxmlformats.org/officeDocument/2006/relationships/image" Target="../media/image31.gif"/><Relationship Id="rId7" Type="http://schemas.openxmlformats.org/officeDocument/2006/relationships/image" Target="../media/image35.svg"/><Relationship Id="rId12" Type="http://schemas.openxmlformats.org/officeDocument/2006/relationships/hyperlink" Target="https://colab.research.google.com/gist/DMinghao/17ac9bd6e28a1617742a594a42fedbd4/gpt-2-text-generating-model.ipyn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hyperlink" Target="https://colab.research.google.com/gist/DMinghao/17ac9bd6e28a1617742a594a42fedbd4/gpt-2-text-generating-model.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93945BED-2ABB-416F-906B-1A58666B3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9381" y="-2666335"/>
            <a:ext cx="6856286" cy="12188952"/>
          </a:xfrm>
          <a:prstGeom prst="rect">
            <a:avLst/>
          </a:prstGeom>
        </p:spPr>
      </p:pic>
      <p:sp>
        <p:nvSpPr>
          <p:cNvPr id="13" name="TextBox 12">
            <a:extLst>
              <a:ext uri="{FF2B5EF4-FFF2-40B4-BE49-F238E27FC236}">
                <a16:creationId xmlns:a16="http://schemas.microsoft.com/office/drawing/2014/main" id="{CF243D1F-7B99-4944-9FF2-AF1746475697}"/>
              </a:ext>
            </a:extLst>
          </p:cNvPr>
          <p:cNvSpPr txBox="1"/>
          <p:nvPr/>
        </p:nvSpPr>
        <p:spPr>
          <a:xfrm>
            <a:off x="-1" y="-1"/>
            <a:ext cx="12192000" cy="6858001"/>
          </a:xfrm>
          <a:custGeom>
            <a:avLst/>
            <a:gdLst/>
            <a:ahLst/>
            <a:cxnLst/>
            <a:rect l="l" t="t" r="r" b="b"/>
            <a:pathLst>
              <a:path w="12192000" h="6858001">
                <a:moveTo>
                  <a:pt x="7584330" y="3130137"/>
                </a:moveTo>
                <a:lnTo>
                  <a:pt x="7650966" y="3284613"/>
                </a:lnTo>
                <a:lnTo>
                  <a:pt x="7518198" y="3284613"/>
                </a:lnTo>
                <a:close/>
                <a:moveTo>
                  <a:pt x="5812680" y="3130137"/>
                </a:moveTo>
                <a:lnTo>
                  <a:pt x="5879317" y="3284613"/>
                </a:lnTo>
                <a:lnTo>
                  <a:pt x="5746548" y="3284613"/>
                </a:lnTo>
                <a:close/>
                <a:moveTo>
                  <a:pt x="2317005" y="3130137"/>
                </a:moveTo>
                <a:lnTo>
                  <a:pt x="2383643" y="3284613"/>
                </a:lnTo>
                <a:lnTo>
                  <a:pt x="2250873" y="3284613"/>
                </a:lnTo>
                <a:close/>
                <a:moveTo>
                  <a:pt x="7890111" y="3120040"/>
                </a:moveTo>
                <a:lnTo>
                  <a:pt x="7966845" y="3120040"/>
                </a:lnTo>
                <a:cubicBezTo>
                  <a:pt x="7995451" y="3120040"/>
                  <a:pt x="8017158" y="3126098"/>
                  <a:pt x="8031967" y="3138214"/>
                </a:cubicBezTo>
                <a:cubicBezTo>
                  <a:pt x="8046775" y="3150330"/>
                  <a:pt x="8054179" y="3167662"/>
                  <a:pt x="8054179" y="3190211"/>
                </a:cubicBezTo>
                <a:cubicBezTo>
                  <a:pt x="8054179" y="3212760"/>
                  <a:pt x="8046775" y="3230177"/>
                  <a:pt x="8031967" y="3242460"/>
                </a:cubicBezTo>
                <a:cubicBezTo>
                  <a:pt x="8017158" y="3254745"/>
                  <a:pt x="7995451" y="3260887"/>
                  <a:pt x="7966845" y="3260887"/>
                </a:cubicBezTo>
                <a:lnTo>
                  <a:pt x="7890111" y="3260887"/>
                </a:lnTo>
                <a:close/>
                <a:moveTo>
                  <a:pt x="4423011" y="3120040"/>
                </a:moveTo>
                <a:lnTo>
                  <a:pt x="4508832" y="3120040"/>
                </a:lnTo>
                <a:cubicBezTo>
                  <a:pt x="4534746" y="3120040"/>
                  <a:pt x="4557547" y="3125005"/>
                  <a:pt x="4577235" y="3134933"/>
                </a:cubicBezTo>
                <a:cubicBezTo>
                  <a:pt x="4596924" y="3144861"/>
                  <a:pt x="4612068" y="3158996"/>
                  <a:pt x="4622669" y="3177338"/>
                </a:cubicBezTo>
                <a:cubicBezTo>
                  <a:pt x="4633271" y="3195680"/>
                  <a:pt x="4638571" y="3216967"/>
                  <a:pt x="4638571" y="3241198"/>
                </a:cubicBezTo>
                <a:cubicBezTo>
                  <a:pt x="4638571" y="3265430"/>
                  <a:pt x="4633271" y="3286717"/>
                  <a:pt x="4622669" y="3305059"/>
                </a:cubicBezTo>
                <a:cubicBezTo>
                  <a:pt x="4612068" y="3323401"/>
                  <a:pt x="4596924" y="3337536"/>
                  <a:pt x="4577235" y="3347464"/>
                </a:cubicBezTo>
                <a:cubicBezTo>
                  <a:pt x="4557547" y="3357392"/>
                  <a:pt x="4534746" y="3362356"/>
                  <a:pt x="4508832" y="3362356"/>
                </a:cubicBezTo>
                <a:lnTo>
                  <a:pt x="4423011" y="3362356"/>
                </a:lnTo>
                <a:close/>
                <a:moveTo>
                  <a:pt x="4051537" y="3120040"/>
                </a:moveTo>
                <a:lnTo>
                  <a:pt x="4128270" y="3120040"/>
                </a:lnTo>
                <a:cubicBezTo>
                  <a:pt x="4156876" y="3120040"/>
                  <a:pt x="4178584" y="3126098"/>
                  <a:pt x="4193392" y="3138214"/>
                </a:cubicBezTo>
                <a:cubicBezTo>
                  <a:pt x="4208201" y="3150330"/>
                  <a:pt x="4215604" y="3167662"/>
                  <a:pt x="4215604" y="3190211"/>
                </a:cubicBezTo>
                <a:cubicBezTo>
                  <a:pt x="4215604" y="3212760"/>
                  <a:pt x="4208201" y="3230177"/>
                  <a:pt x="4193392" y="3242460"/>
                </a:cubicBezTo>
                <a:cubicBezTo>
                  <a:pt x="4178584" y="3254745"/>
                  <a:pt x="4156876" y="3260887"/>
                  <a:pt x="4128270" y="3260887"/>
                </a:cubicBezTo>
                <a:lnTo>
                  <a:pt x="4051537" y="3260887"/>
                </a:lnTo>
                <a:close/>
                <a:moveTo>
                  <a:pt x="2622787" y="3120040"/>
                </a:moveTo>
                <a:lnTo>
                  <a:pt x="2699520" y="3120040"/>
                </a:lnTo>
                <a:cubicBezTo>
                  <a:pt x="2728126" y="3120040"/>
                  <a:pt x="2749834" y="3126098"/>
                  <a:pt x="2764642" y="3138214"/>
                </a:cubicBezTo>
                <a:cubicBezTo>
                  <a:pt x="2779450" y="3150330"/>
                  <a:pt x="2786855" y="3167662"/>
                  <a:pt x="2786855" y="3190211"/>
                </a:cubicBezTo>
                <a:cubicBezTo>
                  <a:pt x="2786855" y="3212760"/>
                  <a:pt x="2779450" y="3230177"/>
                  <a:pt x="2764642" y="3242460"/>
                </a:cubicBezTo>
                <a:cubicBezTo>
                  <a:pt x="2749834" y="3254745"/>
                  <a:pt x="2728126" y="3260887"/>
                  <a:pt x="2699520" y="3260887"/>
                </a:cubicBezTo>
                <a:lnTo>
                  <a:pt x="2622787" y="3260887"/>
                </a:lnTo>
                <a:close/>
                <a:moveTo>
                  <a:pt x="1327386" y="3120040"/>
                </a:moveTo>
                <a:lnTo>
                  <a:pt x="1404120" y="3120040"/>
                </a:lnTo>
                <a:cubicBezTo>
                  <a:pt x="1432727" y="3120040"/>
                  <a:pt x="1454434" y="3126098"/>
                  <a:pt x="1469242" y="3138214"/>
                </a:cubicBezTo>
                <a:cubicBezTo>
                  <a:pt x="1484050" y="3150330"/>
                  <a:pt x="1491454" y="3167662"/>
                  <a:pt x="1491454" y="3190211"/>
                </a:cubicBezTo>
                <a:cubicBezTo>
                  <a:pt x="1491454" y="3212760"/>
                  <a:pt x="1484050" y="3230177"/>
                  <a:pt x="1469242" y="3242460"/>
                </a:cubicBezTo>
                <a:cubicBezTo>
                  <a:pt x="1454434" y="3254745"/>
                  <a:pt x="1432727" y="3260887"/>
                  <a:pt x="1404120" y="3260887"/>
                </a:cubicBezTo>
                <a:lnTo>
                  <a:pt x="1327386" y="3260887"/>
                </a:lnTo>
                <a:close/>
                <a:moveTo>
                  <a:pt x="3722362" y="3117011"/>
                </a:moveTo>
                <a:cubicBezTo>
                  <a:pt x="3745920" y="3117011"/>
                  <a:pt x="3767123" y="3122312"/>
                  <a:pt x="3785970" y="3132913"/>
                </a:cubicBezTo>
                <a:cubicBezTo>
                  <a:pt x="3804817" y="3143515"/>
                  <a:pt x="3819625" y="3158323"/>
                  <a:pt x="3830395" y="3177338"/>
                </a:cubicBezTo>
                <a:cubicBezTo>
                  <a:pt x="3841164" y="3196353"/>
                  <a:pt x="3846549" y="3217640"/>
                  <a:pt x="3846549" y="3241198"/>
                </a:cubicBezTo>
                <a:cubicBezTo>
                  <a:pt x="3846549" y="3264757"/>
                  <a:pt x="3841164" y="3286044"/>
                  <a:pt x="3830395" y="3305059"/>
                </a:cubicBezTo>
                <a:cubicBezTo>
                  <a:pt x="3819625" y="3324074"/>
                  <a:pt x="3804817" y="3338882"/>
                  <a:pt x="3785970" y="3349483"/>
                </a:cubicBezTo>
                <a:cubicBezTo>
                  <a:pt x="3767123" y="3360085"/>
                  <a:pt x="3745920" y="3365385"/>
                  <a:pt x="3722362" y="3365385"/>
                </a:cubicBezTo>
                <a:cubicBezTo>
                  <a:pt x="3698804" y="3365385"/>
                  <a:pt x="3677601" y="3360085"/>
                  <a:pt x="3658754" y="3349483"/>
                </a:cubicBezTo>
                <a:cubicBezTo>
                  <a:pt x="3639907" y="3338882"/>
                  <a:pt x="3625099" y="3324074"/>
                  <a:pt x="3614329" y="3305059"/>
                </a:cubicBezTo>
                <a:cubicBezTo>
                  <a:pt x="3603560" y="3286044"/>
                  <a:pt x="3598175" y="3264757"/>
                  <a:pt x="3598175" y="3241198"/>
                </a:cubicBezTo>
                <a:cubicBezTo>
                  <a:pt x="3598175" y="3217640"/>
                  <a:pt x="3603560" y="3196353"/>
                  <a:pt x="3614329" y="3177338"/>
                </a:cubicBezTo>
                <a:cubicBezTo>
                  <a:pt x="3625099" y="3158323"/>
                  <a:pt x="3639907" y="3143515"/>
                  <a:pt x="3658754" y="3132913"/>
                </a:cubicBezTo>
                <a:cubicBezTo>
                  <a:pt x="3677601" y="3122312"/>
                  <a:pt x="3698804" y="3117011"/>
                  <a:pt x="3722362" y="3117011"/>
                </a:cubicBezTo>
                <a:close/>
                <a:moveTo>
                  <a:pt x="998212" y="3117011"/>
                </a:moveTo>
                <a:cubicBezTo>
                  <a:pt x="1021770" y="3117011"/>
                  <a:pt x="1042973" y="3122312"/>
                  <a:pt x="1061820" y="3132913"/>
                </a:cubicBezTo>
                <a:cubicBezTo>
                  <a:pt x="1080667" y="3143515"/>
                  <a:pt x="1095475" y="3158323"/>
                  <a:pt x="1106244" y="3177338"/>
                </a:cubicBezTo>
                <a:cubicBezTo>
                  <a:pt x="1117014" y="3196353"/>
                  <a:pt x="1122399" y="3217640"/>
                  <a:pt x="1122399" y="3241198"/>
                </a:cubicBezTo>
                <a:cubicBezTo>
                  <a:pt x="1122399" y="3264757"/>
                  <a:pt x="1117014" y="3286044"/>
                  <a:pt x="1106244" y="3305059"/>
                </a:cubicBezTo>
                <a:cubicBezTo>
                  <a:pt x="1095475" y="3324074"/>
                  <a:pt x="1080667" y="3338882"/>
                  <a:pt x="1061820" y="3349483"/>
                </a:cubicBezTo>
                <a:cubicBezTo>
                  <a:pt x="1042973" y="3360085"/>
                  <a:pt x="1021770" y="3365385"/>
                  <a:pt x="998212" y="3365385"/>
                </a:cubicBezTo>
                <a:cubicBezTo>
                  <a:pt x="974653" y="3365385"/>
                  <a:pt x="953451" y="3360085"/>
                  <a:pt x="934604" y="3349483"/>
                </a:cubicBezTo>
                <a:cubicBezTo>
                  <a:pt x="915757" y="3338882"/>
                  <a:pt x="900949" y="3324074"/>
                  <a:pt x="890179" y="3305059"/>
                </a:cubicBezTo>
                <a:cubicBezTo>
                  <a:pt x="879410" y="3286044"/>
                  <a:pt x="874025" y="3264757"/>
                  <a:pt x="874025" y="3241198"/>
                </a:cubicBezTo>
                <a:cubicBezTo>
                  <a:pt x="874025" y="3217640"/>
                  <a:pt x="879410" y="3196353"/>
                  <a:pt x="890179" y="3177338"/>
                </a:cubicBezTo>
                <a:cubicBezTo>
                  <a:pt x="900949" y="3158323"/>
                  <a:pt x="915757" y="3143515"/>
                  <a:pt x="934604" y="3132913"/>
                </a:cubicBezTo>
                <a:cubicBezTo>
                  <a:pt x="953451" y="3122312"/>
                  <a:pt x="974653" y="3117011"/>
                  <a:pt x="998212" y="3117011"/>
                </a:cubicBezTo>
                <a:close/>
                <a:moveTo>
                  <a:pt x="8195959" y="3064510"/>
                </a:moveTo>
                <a:lnTo>
                  <a:pt x="8195959" y="3417887"/>
                </a:lnTo>
                <a:lnTo>
                  <a:pt x="8460992" y="3417887"/>
                </a:lnTo>
                <a:lnTo>
                  <a:pt x="8460992" y="3362861"/>
                </a:lnTo>
                <a:lnTo>
                  <a:pt x="8261586" y="3362861"/>
                </a:lnTo>
                <a:lnTo>
                  <a:pt x="8261586" y="3265430"/>
                </a:lnTo>
                <a:lnTo>
                  <a:pt x="8432216" y="3265430"/>
                </a:lnTo>
                <a:lnTo>
                  <a:pt x="8432216" y="3211414"/>
                </a:lnTo>
                <a:lnTo>
                  <a:pt x="8261586" y="3211414"/>
                </a:lnTo>
                <a:lnTo>
                  <a:pt x="8261586" y="3119536"/>
                </a:lnTo>
                <a:lnTo>
                  <a:pt x="8453924" y="3119536"/>
                </a:lnTo>
                <a:lnTo>
                  <a:pt x="8453924" y="3064510"/>
                </a:lnTo>
                <a:close/>
                <a:moveTo>
                  <a:pt x="7824484" y="3064510"/>
                </a:moveTo>
                <a:lnTo>
                  <a:pt x="7824484" y="3417887"/>
                </a:lnTo>
                <a:lnTo>
                  <a:pt x="7890111" y="3417887"/>
                </a:lnTo>
                <a:lnTo>
                  <a:pt x="7890111" y="3314903"/>
                </a:lnTo>
                <a:lnTo>
                  <a:pt x="7969873" y="3314903"/>
                </a:lnTo>
                <a:cubicBezTo>
                  <a:pt x="7975931" y="3314903"/>
                  <a:pt x="7980475" y="3314735"/>
                  <a:pt x="7983503" y="3314398"/>
                </a:cubicBezTo>
                <a:lnTo>
                  <a:pt x="8055694" y="3417887"/>
                </a:lnTo>
                <a:lnTo>
                  <a:pt x="8126369" y="3417887"/>
                </a:lnTo>
                <a:lnTo>
                  <a:pt x="8045092" y="3301777"/>
                </a:lnTo>
                <a:cubicBezTo>
                  <a:pt x="8069324" y="3292354"/>
                  <a:pt x="8087918" y="3278051"/>
                  <a:pt x="8100875" y="3258867"/>
                </a:cubicBezTo>
                <a:cubicBezTo>
                  <a:pt x="8113832" y="3239684"/>
                  <a:pt x="8120311" y="3216799"/>
                  <a:pt x="8120311" y="3190211"/>
                </a:cubicBezTo>
                <a:cubicBezTo>
                  <a:pt x="8120311" y="3164297"/>
                  <a:pt x="8114253" y="3141916"/>
                  <a:pt x="8102137" y="3123070"/>
                </a:cubicBezTo>
                <a:cubicBezTo>
                  <a:pt x="8090022" y="3104223"/>
                  <a:pt x="8072605" y="3089751"/>
                  <a:pt x="8049888" y="3079654"/>
                </a:cubicBezTo>
                <a:cubicBezTo>
                  <a:pt x="8027171" y="3069558"/>
                  <a:pt x="8000499" y="3064510"/>
                  <a:pt x="7969873" y="3064510"/>
                </a:cubicBezTo>
                <a:close/>
                <a:moveTo>
                  <a:pt x="7552526" y="3064510"/>
                </a:moveTo>
                <a:lnTo>
                  <a:pt x="7393506" y="3417887"/>
                </a:lnTo>
                <a:lnTo>
                  <a:pt x="7461152" y="3417887"/>
                </a:lnTo>
                <a:lnTo>
                  <a:pt x="7495985" y="3336106"/>
                </a:lnTo>
                <a:lnTo>
                  <a:pt x="7672674" y="3336106"/>
                </a:lnTo>
                <a:lnTo>
                  <a:pt x="7708012" y="3417887"/>
                </a:lnTo>
                <a:lnTo>
                  <a:pt x="7776668" y="3417887"/>
                </a:lnTo>
                <a:lnTo>
                  <a:pt x="7617143" y="3064510"/>
                </a:lnTo>
                <a:close/>
                <a:moveTo>
                  <a:pt x="6662434" y="3064510"/>
                </a:moveTo>
                <a:lnTo>
                  <a:pt x="6662434" y="3417887"/>
                </a:lnTo>
                <a:lnTo>
                  <a:pt x="6728061" y="3417887"/>
                </a:lnTo>
                <a:lnTo>
                  <a:pt x="6728061" y="3266440"/>
                </a:lnTo>
                <a:lnTo>
                  <a:pt x="6910808" y="3266440"/>
                </a:lnTo>
                <a:lnTo>
                  <a:pt x="6910808" y="3417887"/>
                </a:lnTo>
                <a:lnTo>
                  <a:pt x="6976435" y="3417887"/>
                </a:lnTo>
                <a:lnTo>
                  <a:pt x="6976435" y="3064510"/>
                </a:lnTo>
                <a:lnTo>
                  <a:pt x="6910808" y="3064510"/>
                </a:lnTo>
                <a:lnTo>
                  <a:pt x="6910808" y="3210404"/>
                </a:lnTo>
                <a:lnTo>
                  <a:pt x="6728061" y="3210404"/>
                </a:lnTo>
                <a:lnTo>
                  <a:pt x="6728061" y="3064510"/>
                </a:lnTo>
                <a:close/>
                <a:moveTo>
                  <a:pt x="6312199" y="3064510"/>
                </a:moveTo>
                <a:lnTo>
                  <a:pt x="6312199" y="3120040"/>
                </a:lnTo>
                <a:lnTo>
                  <a:pt x="6429319" y="3120040"/>
                </a:lnTo>
                <a:lnTo>
                  <a:pt x="6429319" y="3417887"/>
                </a:lnTo>
                <a:lnTo>
                  <a:pt x="6494945" y="3417887"/>
                </a:lnTo>
                <a:lnTo>
                  <a:pt x="6494945" y="3120040"/>
                </a:lnTo>
                <a:lnTo>
                  <a:pt x="6612065" y="3120040"/>
                </a:lnTo>
                <a:lnTo>
                  <a:pt x="6612065" y="3064510"/>
                </a:lnTo>
                <a:close/>
                <a:moveTo>
                  <a:pt x="6052834" y="3064510"/>
                </a:moveTo>
                <a:lnTo>
                  <a:pt x="6052834" y="3417887"/>
                </a:lnTo>
                <a:lnTo>
                  <a:pt x="6303226" y="3417887"/>
                </a:lnTo>
                <a:lnTo>
                  <a:pt x="6303226" y="3362356"/>
                </a:lnTo>
                <a:lnTo>
                  <a:pt x="6118461" y="3362356"/>
                </a:lnTo>
                <a:lnTo>
                  <a:pt x="6118461" y="3064510"/>
                </a:lnTo>
                <a:close/>
                <a:moveTo>
                  <a:pt x="5780876" y="3064510"/>
                </a:moveTo>
                <a:lnTo>
                  <a:pt x="5621856" y="3417887"/>
                </a:lnTo>
                <a:lnTo>
                  <a:pt x="5689502" y="3417887"/>
                </a:lnTo>
                <a:lnTo>
                  <a:pt x="5724336" y="3336106"/>
                </a:lnTo>
                <a:lnTo>
                  <a:pt x="5901025" y="3336106"/>
                </a:lnTo>
                <a:lnTo>
                  <a:pt x="5936362" y="3417887"/>
                </a:lnTo>
                <a:lnTo>
                  <a:pt x="6005018" y="3417887"/>
                </a:lnTo>
                <a:lnTo>
                  <a:pt x="5845493" y="3064510"/>
                </a:lnTo>
                <a:close/>
                <a:moveTo>
                  <a:pt x="5328934" y="3064510"/>
                </a:moveTo>
                <a:lnTo>
                  <a:pt x="5328934" y="3417887"/>
                </a:lnTo>
                <a:lnTo>
                  <a:pt x="5593967" y="3417887"/>
                </a:lnTo>
                <a:lnTo>
                  <a:pt x="5593967" y="3362861"/>
                </a:lnTo>
                <a:lnTo>
                  <a:pt x="5394561" y="3362861"/>
                </a:lnTo>
                <a:lnTo>
                  <a:pt x="5394561" y="3265430"/>
                </a:lnTo>
                <a:lnTo>
                  <a:pt x="5565192" y="3265430"/>
                </a:lnTo>
                <a:lnTo>
                  <a:pt x="5565192" y="3211414"/>
                </a:lnTo>
                <a:lnTo>
                  <a:pt x="5394561" y="3211414"/>
                </a:lnTo>
                <a:lnTo>
                  <a:pt x="5394561" y="3119536"/>
                </a:lnTo>
                <a:lnTo>
                  <a:pt x="5586899" y="3119536"/>
                </a:lnTo>
                <a:lnTo>
                  <a:pt x="5586899" y="3064510"/>
                </a:lnTo>
                <a:close/>
                <a:moveTo>
                  <a:pt x="4919359" y="3064510"/>
                </a:moveTo>
                <a:lnTo>
                  <a:pt x="4919359" y="3417887"/>
                </a:lnTo>
                <a:lnTo>
                  <a:pt x="4984986" y="3417887"/>
                </a:lnTo>
                <a:lnTo>
                  <a:pt x="4984986" y="3266440"/>
                </a:lnTo>
                <a:lnTo>
                  <a:pt x="5167733" y="3266440"/>
                </a:lnTo>
                <a:lnTo>
                  <a:pt x="5167733" y="3417887"/>
                </a:lnTo>
                <a:lnTo>
                  <a:pt x="5233360" y="3417887"/>
                </a:lnTo>
                <a:lnTo>
                  <a:pt x="5233360" y="3064510"/>
                </a:lnTo>
                <a:lnTo>
                  <a:pt x="5167733" y="3064510"/>
                </a:lnTo>
                <a:lnTo>
                  <a:pt x="5167733" y="3210404"/>
                </a:lnTo>
                <a:lnTo>
                  <a:pt x="4984986" y="3210404"/>
                </a:lnTo>
                <a:lnTo>
                  <a:pt x="4984986" y="3064510"/>
                </a:lnTo>
                <a:close/>
                <a:moveTo>
                  <a:pt x="4357384" y="3064510"/>
                </a:moveTo>
                <a:lnTo>
                  <a:pt x="4357384" y="3417887"/>
                </a:lnTo>
                <a:lnTo>
                  <a:pt x="4511860" y="3417887"/>
                </a:lnTo>
                <a:cubicBezTo>
                  <a:pt x="4549554" y="3417887"/>
                  <a:pt x="4583041" y="3410567"/>
                  <a:pt x="4612321" y="3395927"/>
                </a:cubicBezTo>
                <a:cubicBezTo>
                  <a:pt x="4641600" y="3381287"/>
                  <a:pt x="4664317" y="3360590"/>
                  <a:pt x="4680472" y="3333834"/>
                </a:cubicBezTo>
                <a:cubicBezTo>
                  <a:pt x="4696626" y="3307078"/>
                  <a:pt x="4704704" y="3276200"/>
                  <a:pt x="4704704" y="3241198"/>
                </a:cubicBezTo>
                <a:cubicBezTo>
                  <a:pt x="4704704" y="3206197"/>
                  <a:pt x="4696626" y="3175319"/>
                  <a:pt x="4680472" y="3148563"/>
                </a:cubicBezTo>
                <a:cubicBezTo>
                  <a:pt x="4664317" y="3121807"/>
                  <a:pt x="4641600" y="3101110"/>
                  <a:pt x="4612321" y="3086470"/>
                </a:cubicBezTo>
                <a:cubicBezTo>
                  <a:pt x="4583041" y="3071830"/>
                  <a:pt x="4549554" y="3064510"/>
                  <a:pt x="4511860" y="3064510"/>
                </a:cubicBezTo>
                <a:close/>
                <a:moveTo>
                  <a:pt x="3985909" y="3064510"/>
                </a:moveTo>
                <a:lnTo>
                  <a:pt x="3985909" y="3417887"/>
                </a:lnTo>
                <a:lnTo>
                  <a:pt x="4051537" y="3417887"/>
                </a:lnTo>
                <a:lnTo>
                  <a:pt x="4051537" y="3314903"/>
                </a:lnTo>
                <a:lnTo>
                  <a:pt x="4131299" y="3314903"/>
                </a:lnTo>
                <a:cubicBezTo>
                  <a:pt x="4137357" y="3314903"/>
                  <a:pt x="4141900" y="3314735"/>
                  <a:pt x="4144929" y="3314398"/>
                </a:cubicBezTo>
                <a:lnTo>
                  <a:pt x="4217119" y="3417887"/>
                </a:lnTo>
                <a:lnTo>
                  <a:pt x="4287794" y="3417887"/>
                </a:lnTo>
                <a:lnTo>
                  <a:pt x="4206517" y="3301777"/>
                </a:lnTo>
                <a:cubicBezTo>
                  <a:pt x="4230749" y="3292354"/>
                  <a:pt x="4249344" y="3278051"/>
                  <a:pt x="4262301" y="3258867"/>
                </a:cubicBezTo>
                <a:cubicBezTo>
                  <a:pt x="4275258" y="3239684"/>
                  <a:pt x="4281736" y="3216799"/>
                  <a:pt x="4281736" y="3190211"/>
                </a:cubicBezTo>
                <a:cubicBezTo>
                  <a:pt x="4281736" y="3164297"/>
                  <a:pt x="4275678" y="3141916"/>
                  <a:pt x="4263562" y="3123070"/>
                </a:cubicBezTo>
                <a:cubicBezTo>
                  <a:pt x="4251448" y="3104223"/>
                  <a:pt x="4234031" y="3089751"/>
                  <a:pt x="4211314" y="3079654"/>
                </a:cubicBezTo>
                <a:cubicBezTo>
                  <a:pt x="4188596" y="3069558"/>
                  <a:pt x="4161925" y="3064510"/>
                  <a:pt x="4131299" y="3064510"/>
                </a:cubicBezTo>
                <a:close/>
                <a:moveTo>
                  <a:pt x="3233434" y="3064510"/>
                </a:moveTo>
                <a:lnTo>
                  <a:pt x="3233434" y="3417887"/>
                </a:lnTo>
                <a:lnTo>
                  <a:pt x="3299061" y="3417887"/>
                </a:lnTo>
                <a:lnTo>
                  <a:pt x="3299061" y="3282594"/>
                </a:lnTo>
                <a:lnTo>
                  <a:pt x="3469692" y="3282594"/>
                </a:lnTo>
                <a:lnTo>
                  <a:pt x="3469692" y="3227063"/>
                </a:lnTo>
                <a:lnTo>
                  <a:pt x="3299061" y="3227063"/>
                </a:lnTo>
                <a:lnTo>
                  <a:pt x="3299061" y="3119536"/>
                </a:lnTo>
                <a:lnTo>
                  <a:pt x="3491399" y="3119536"/>
                </a:lnTo>
                <a:lnTo>
                  <a:pt x="3491399" y="3064510"/>
                </a:lnTo>
                <a:close/>
                <a:moveTo>
                  <a:pt x="2883200" y="3064510"/>
                </a:moveTo>
                <a:lnTo>
                  <a:pt x="2883200" y="3120040"/>
                </a:lnTo>
                <a:lnTo>
                  <a:pt x="3000319" y="3120040"/>
                </a:lnTo>
                <a:lnTo>
                  <a:pt x="3000319" y="3417887"/>
                </a:lnTo>
                <a:lnTo>
                  <a:pt x="3065946" y="3417887"/>
                </a:lnTo>
                <a:lnTo>
                  <a:pt x="3065946" y="3120040"/>
                </a:lnTo>
                <a:lnTo>
                  <a:pt x="3183066" y="3120040"/>
                </a:lnTo>
                <a:lnTo>
                  <a:pt x="3183066" y="3064510"/>
                </a:lnTo>
                <a:close/>
                <a:moveTo>
                  <a:pt x="2557159" y="3064510"/>
                </a:moveTo>
                <a:lnTo>
                  <a:pt x="2557159" y="3417887"/>
                </a:lnTo>
                <a:lnTo>
                  <a:pt x="2622787" y="3417887"/>
                </a:lnTo>
                <a:lnTo>
                  <a:pt x="2622787" y="3314903"/>
                </a:lnTo>
                <a:lnTo>
                  <a:pt x="2702549" y="3314903"/>
                </a:lnTo>
                <a:cubicBezTo>
                  <a:pt x="2708607" y="3314903"/>
                  <a:pt x="2713150" y="3314735"/>
                  <a:pt x="2716179" y="3314398"/>
                </a:cubicBezTo>
                <a:lnTo>
                  <a:pt x="2788369" y="3417887"/>
                </a:lnTo>
                <a:lnTo>
                  <a:pt x="2859045" y="3417887"/>
                </a:lnTo>
                <a:lnTo>
                  <a:pt x="2777768" y="3301777"/>
                </a:lnTo>
                <a:cubicBezTo>
                  <a:pt x="2802000" y="3292354"/>
                  <a:pt x="2820593" y="3278051"/>
                  <a:pt x="2833551" y="3258867"/>
                </a:cubicBezTo>
                <a:cubicBezTo>
                  <a:pt x="2846508" y="3239684"/>
                  <a:pt x="2852987" y="3216799"/>
                  <a:pt x="2852987" y="3190211"/>
                </a:cubicBezTo>
                <a:cubicBezTo>
                  <a:pt x="2852987" y="3164297"/>
                  <a:pt x="2846929" y="3141916"/>
                  <a:pt x="2834813" y="3123070"/>
                </a:cubicBezTo>
                <a:cubicBezTo>
                  <a:pt x="2822697" y="3104223"/>
                  <a:pt x="2805281" y="3089751"/>
                  <a:pt x="2782564" y="3079654"/>
                </a:cubicBezTo>
                <a:cubicBezTo>
                  <a:pt x="2759846" y="3069558"/>
                  <a:pt x="2733175" y="3064510"/>
                  <a:pt x="2702549" y="3064510"/>
                </a:cubicBezTo>
                <a:close/>
                <a:moveTo>
                  <a:pt x="2285201" y="3064510"/>
                </a:moveTo>
                <a:lnTo>
                  <a:pt x="2126182" y="3417887"/>
                </a:lnTo>
                <a:lnTo>
                  <a:pt x="2193828" y="3417887"/>
                </a:lnTo>
                <a:lnTo>
                  <a:pt x="2228661" y="3336106"/>
                </a:lnTo>
                <a:lnTo>
                  <a:pt x="2405350" y="3336106"/>
                </a:lnTo>
                <a:lnTo>
                  <a:pt x="2440688" y="3417887"/>
                </a:lnTo>
                <a:lnTo>
                  <a:pt x="2509344" y="3417887"/>
                </a:lnTo>
                <a:lnTo>
                  <a:pt x="2349819" y="3064510"/>
                </a:lnTo>
                <a:close/>
                <a:moveTo>
                  <a:pt x="1766584" y="3064510"/>
                </a:moveTo>
                <a:lnTo>
                  <a:pt x="1766584" y="3417887"/>
                </a:lnTo>
                <a:lnTo>
                  <a:pt x="1832211" y="3417887"/>
                </a:lnTo>
                <a:lnTo>
                  <a:pt x="1832211" y="3266440"/>
                </a:lnTo>
                <a:lnTo>
                  <a:pt x="2014958" y="3266440"/>
                </a:lnTo>
                <a:lnTo>
                  <a:pt x="2014958" y="3417887"/>
                </a:lnTo>
                <a:lnTo>
                  <a:pt x="2080585" y="3417887"/>
                </a:lnTo>
                <a:lnTo>
                  <a:pt x="2080585" y="3064510"/>
                </a:lnTo>
                <a:lnTo>
                  <a:pt x="2014958" y="3064510"/>
                </a:lnTo>
                <a:lnTo>
                  <a:pt x="2014958" y="3210404"/>
                </a:lnTo>
                <a:lnTo>
                  <a:pt x="1832211" y="3210404"/>
                </a:lnTo>
                <a:lnTo>
                  <a:pt x="1832211" y="3064510"/>
                </a:lnTo>
                <a:close/>
                <a:moveTo>
                  <a:pt x="1261759" y="3064510"/>
                </a:moveTo>
                <a:lnTo>
                  <a:pt x="1261759" y="3417887"/>
                </a:lnTo>
                <a:lnTo>
                  <a:pt x="1327386" y="3417887"/>
                </a:lnTo>
                <a:lnTo>
                  <a:pt x="1327386" y="3314903"/>
                </a:lnTo>
                <a:lnTo>
                  <a:pt x="1407149" y="3314903"/>
                </a:lnTo>
                <a:cubicBezTo>
                  <a:pt x="1413207" y="3314903"/>
                  <a:pt x="1417750" y="3314735"/>
                  <a:pt x="1420779" y="3314398"/>
                </a:cubicBezTo>
                <a:lnTo>
                  <a:pt x="1492969" y="3417887"/>
                </a:lnTo>
                <a:lnTo>
                  <a:pt x="1563644" y="3417887"/>
                </a:lnTo>
                <a:lnTo>
                  <a:pt x="1482368" y="3301777"/>
                </a:lnTo>
                <a:cubicBezTo>
                  <a:pt x="1506599" y="3292354"/>
                  <a:pt x="1525194" y="3278051"/>
                  <a:pt x="1538151" y="3258867"/>
                </a:cubicBezTo>
                <a:cubicBezTo>
                  <a:pt x="1551108" y="3239684"/>
                  <a:pt x="1557586" y="3216799"/>
                  <a:pt x="1557586" y="3190211"/>
                </a:cubicBezTo>
                <a:cubicBezTo>
                  <a:pt x="1557586" y="3164297"/>
                  <a:pt x="1551529" y="3141916"/>
                  <a:pt x="1539413" y="3123070"/>
                </a:cubicBezTo>
                <a:cubicBezTo>
                  <a:pt x="1527297" y="3104223"/>
                  <a:pt x="1509881" y="3089751"/>
                  <a:pt x="1487163" y="3079654"/>
                </a:cubicBezTo>
                <a:cubicBezTo>
                  <a:pt x="1464446" y="3069558"/>
                  <a:pt x="1437775" y="3064510"/>
                  <a:pt x="1407149" y="3064510"/>
                </a:cubicBezTo>
                <a:close/>
                <a:moveTo>
                  <a:pt x="509284" y="3064510"/>
                </a:moveTo>
                <a:lnTo>
                  <a:pt x="509284" y="3417887"/>
                </a:lnTo>
                <a:lnTo>
                  <a:pt x="574911" y="3417887"/>
                </a:lnTo>
                <a:lnTo>
                  <a:pt x="574911" y="3282594"/>
                </a:lnTo>
                <a:lnTo>
                  <a:pt x="745542" y="3282594"/>
                </a:lnTo>
                <a:lnTo>
                  <a:pt x="745542" y="3227063"/>
                </a:lnTo>
                <a:lnTo>
                  <a:pt x="574911" y="3227063"/>
                </a:lnTo>
                <a:lnTo>
                  <a:pt x="574911" y="3119536"/>
                </a:lnTo>
                <a:lnTo>
                  <a:pt x="767250" y="3119536"/>
                </a:lnTo>
                <a:lnTo>
                  <a:pt x="767250" y="3064510"/>
                </a:lnTo>
                <a:close/>
                <a:moveTo>
                  <a:pt x="7236076" y="3059462"/>
                </a:moveTo>
                <a:cubicBezTo>
                  <a:pt x="7200402" y="3059462"/>
                  <a:pt x="7168178" y="3067286"/>
                  <a:pt x="7139403" y="3082936"/>
                </a:cubicBezTo>
                <a:cubicBezTo>
                  <a:pt x="7110628" y="3098585"/>
                  <a:pt x="7087995" y="3120209"/>
                  <a:pt x="7071504" y="3147806"/>
                </a:cubicBezTo>
                <a:cubicBezTo>
                  <a:pt x="7055012" y="3175403"/>
                  <a:pt x="7046767" y="3206534"/>
                  <a:pt x="7046767" y="3241198"/>
                </a:cubicBezTo>
                <a:cubicBezTo>
                  <a:pt x="7046767" y="3275863"/>
                  <a:pt x="7054929" y="3306994"/>
                  <a:pt x="7071252" y="3334591"/>
                </a:cubicBezTo>
                <a:cubicBezTo>
                  <a:pt x="7087574" y="3362188"/>
                  <a:pt x="7110123" y="3383812"/>
                  <a:pt x="7138898" y="3399461"/>
                </a:cubicBezTo>
                <a:cubicBezTo>
                  <a:pt x="7167673" y="3415111"/>
                  <a:pt x="7199897" y="3422935"/>
                  <a:pt x="7235572" y="3422935"/>
                </a:cubicBezTo>
                <a:cubicBezTo>
                  <a:pt x="7264515" y="3422935"/>
                  <a:pt x="7291018" y="3417887"/>
                  <a:pt x="7315082" y="3407791"/>
                </a:cubicBezTo>
                <a:cubicBezTo>
                  <a:pt x="7339145" y="3397694"/>
                  <a:pt x="7359422" y="3383054"/>
                  <a:pt x="7375913" y="3363871"/>
                </a:cubicBezTo>
                <a:lnTo>
                  <a:pt x="7333508" y="3323485"/>
                </a:lnTo>
                <a:cubicBezTo>
                  <a:pt x="7307930" y="3351419"/>
                  <a:pt x="7276463" y="3365385"/>
                  <a:pt x="7239106" y="3365385"/>
                </a:cubicBezTo>
                <a:cubicBezTo>
                  <a:pt x="7214874" y="3365385"/>
                  <a:pt x="7193167" y="3360085"/>
                  <a:pt x="7173983" y="3349483"/>
                </a:cubicBezTo>
                <a:cubicBezTo>
                  <a:pt x="7154800" y="3338882"/>
                  <a:pt x="7139823" y="3324158"/>
                  <a:pt x="7129054" y="3305311"/>
                </a:cubicBezTo>
                <a:cubicBezTo>
                  <a:pt x="7118284" y="3286464"/>
                  <a:pt x="7112900" y="3265093"/>
                  <a:pt x="7112900" y="3241198"/>
                </a:cubicBezTo>
                <a:cubicBezTo>
                  <a:pt x="7112900" y="3217303"/>
                  <a:pt x="7118284" y="3195932"/>
                  <a:pt x="7129054" y="3177086"/>
                </a:cubicBezTo>
                <a:cubicBezTo>
                  <a:pt x="7139823" y="3158239"/>
                  <a:pt x="7154800" y="3143515"/>
                  <a:pt x="7173983" y="3132913"/>
                </a:cubicBezTo>
                <a:cubicBezTo>
                  <a:pt x="7193167" y="3122312"/>
                  <a:pt x="7214874" y="3117011"/>
                  <a:pt x="7239106" y="3117011"/>
                </a:cubicBezTo>
                <a:cubicBezTo>
                  <a:pt x="7276463" y="3117011"/>
                  <a:pt x="7307930" y="3130810"/>
                  <a:pt x="7333508" y="3158407"/>
                </a:cubicBezTo>
                <a:lnTo>
                  <a:pt x="7375913" y="3118526"/>
                </a:lnTo>
                <a:cubicBezTo>
                  <a:pt x="7359422" y="3099343"/>
                  <a:pt x="7339229" y="3084703"/>
                  <a:pt x="7315334" y="3074606"/>
                </a:cubicBezTo>
                <a:cubicBezTo>
                  <a:pt x="7291439" y="3064510"/>
                  <a:pt x="7265020" y="3059462"/>
                  <a:pt x="7236076" y="3059462"/>
                </a:cubicBezTo>
                <a:close/>
                <a:moveTo>
                  <a:pt x="3722362" y="3059462"/>
                </a:moveTo>
                <a:cubicBezTo>
                  <a:pt x="3686351" y="3059462"/>
                  <a:pt x="3653874" y="3067286"/>
                  <a:pt x="3624931" y="3082936"/>
                </a:cubicBezTo>
                <a:cubicBezTo>
                  <a:pt x="3595988" y="3098585"/>
                  <a:pt x="3573270" y="3120293"/>
                  <a:pt x="3556779" y="3148058"/>
                </a:cubicBezTo>
                <a:cubicBezTo>
                  <a:pt x="3540289" y="3175824"/>
                  <a:pt x="3532043" y="3206870"/>
                  <a:pt x="3532043" y="3241198"/>
                </a:cubicBezTo>
                <a:cubicBezTo>
                  <a:pt x="3532043" y="3275526"/>
                  <a:pt x="3540289" y="3306573"/>
                  <a:pt x="3556779" y="3334339"/>
                </a:cubicBezTo>
                <a:cubicBezTo>
                  <a:pt x="3573270" y="3362104"/>
                  <a:pt x="3595988" y="3383812"/>
                  <a:pt x="3624931" y="3399461"/>
                </a:cubicBezTo>
                <a:cubicBezTo>
                  <a:pt x="3653874" y="3415111"/>
                  <a:pt x="3686351" y="3422935"/>
                  <a:pt x="3722362" y="3422935"/>
                </a:cubicBezTo>
                <a:cubicBezTo>
                  <a:pt x="3758373" y="3422935"/>
                  <a:pt x="3790850" y="3415111"/>
                  <a:pt x="3819793" y="3399461"/>
                </a:cubicBezTo>
                <a:cubicBezTo>
                  <a:pt x="3848737" y="3383812"/>
                  <a:pt x="3871453" y="3362188"/>
                  <a:pt x="3887944" y="3334591"/>
                </a:cubicBezTo>
                <a:cubicBezTo>
                  <a:pt x="3904435" y="3306994"/>
                  <a:pt x="3912681" y="3275863"/>
                  <a:pt x="3912681" y="3241198"/>
                </a:cubicBezTo>
                <a:cubicBezTo>
                  <a:pt x="3912681" y="3206534"/>
                  <a:pt x="3904435" y="3175403"/>
                  <a:pt x="3887944" y="3147806"/>
                </a:cubicBezTo>
                <a:cubicBezTo>
                  <a:pt x="3871453" y="3120209"/>
                  <a:pt x="3848737" y="3098585"/>
                  <a:pt x="3819793" y="3082936"/>
                </a:cubicBezTo>
                <a:cubicBezTo>
                  <a:pt x="3790850" y="3067286"/>
                  <a:pt x="3758373" y="3059462"/>
                  <a:pt x="3722362" y="3059462"/>
                </a:cubicBezTo>
                <a:close/>
                <a:moveTo>
                  <a:pt x="998212" y="3059462"/>
                </a:moveTo>
                <a:cubicBezTo>
                  <a:pt x="962201" y="3059462"/>
                  <a:pt x="929724" y="3067286"/>
                  <a:pt x="900781" y="3082936"/>
                </a:cubicBezTo>
                <a:cubicBezTo>
                  <a:pt x="871837" y="3098585"/>
                  <a:pt x="849120" y="3120293"/>
                  <a:pt x="832629" y="3148058"/>
                </a:cubicBezTo>
                <a:cubicBezTo>
                  <a:pt x="816138" y="3175824"/>
                  <a:pt x="807893" y="3206870"/>
                  <a:pt x="807893" y="3241198"/>
                </a:cubicBezTo>
                <a:cubicBezTo>
                  <a:pt x="807893" y="3275526"/>
                  <a:pt x="816138" y="3306573"/>
                  <a:pt x="832629" y="3334339"/>
                </a:cubicBezTo>
                <a:cubicBezTo>
                  <a:pt x="849120" y="3362104"/>
                  <a:pt x="871837" y="3383812"/>
                  <a:pt x="900781" y="3399461"/>
                </a:cubicBezTo>
                <a:cubicBezTo>
                  <a:pt x="929724" y="3415111"/>
                  <a:pt x="962201" y="3422935"/>
                  <a:pt x="998212" y="3422935"/>
                </a:cubicBezTo>
                <a:cubicBezTo>
                  <a:pt x="1034223" y="3422935"/>
                  <a:pt x="1066700" y="3415111"/>
                  <a:pt x="1095643" y="3399461"/>
                </a:cubicBezTo>
                <a:cubicBezTo>
                  <a:pt x="1124586" y="3383812"/>
                  <a:pt x="1147304" y="3362188"/>
                  <a:pt x="1163794" y="3334591"/>
                </a:cubicBezTo>
                <a:cubicBezTo>
                  <a:pt x="1180285" y="3306994"/>
                  <a:pt x="1188531" y="3275863"/>
                  <a:pt x="1188531" y="3241198"/>
                </a:cubicBezTo>
                <a:cubicBezTo>
                  <a:pt x="1188531" y="3206534"/>
                  <a:pt x="1180285" y="3175403"/>
                  <a:pt x="1163794" y="3147806"/>
                </a:cubicBezTo>
                <a:cubicBezTo>
                  <a:pt x="1147304" y="3120209"/>
                  <a:pt x="1124586" y="3098585"/>
                  <a:pt x="1095643" y="3082936"/>
                </a:cubicBezTo>
                <a:cubicBezTo>
                  <a:pt x="1066700" y="3067286"/>
                  <a:pt x="1034223" y="3059462"/>
                  <a:pt x="998212" y="3059462"/>
                </a:cubicBezTo>
                <a:close/>
                <a:moveTo>
                  <a:pt x="8432055" y="2530062"/>
                </a:moveTo>
                <a:lnTo>
                  <a:pt x="8498692" y="2684538"/>
                </a:lnTo>
                <a:lnTo>
                  <a:pt x="8365923" y="2684538"/>
                </a:lnTo>
                <a:close/>
                <a:moveTo>
                  <a:pt x="3117106" y="2530062"/>
                </a:moveTo>
                <a:lnTo>
                  <a:pt x="3183743" y="2684538"/>
                </a:lnTo>
                <a:lnTo>
                  <a:pt x="3050973" y="2684538"/>
                </a:lnTo>
                <a:close/>
                <a:moveTo>
                  <a:pt x="650130" y="2530062"/>
                </a:moveTo>
                <a:lnTo>
                  <a:pt x="716767" y="2684538"/>
                </a:lnTo>
                <a:lnTo>
                  <a:pt x="583998" y="2684538"/>
                </a:lnTo>
                <a:close/>
                <a:moveTo>
                  <a:pt x="7985361" y="2519966"/>
                </a:moveTo>
                <a:lnTo>
                  <a:pt x="8062094" y="2519966"/>
                </a:lnTo>
                <a:cubicBezTo>
                  <a:pt x="8090701" y="2519966"/>
                  <a:pt x="8112408" y="2526023"/>
                  <a:pt x="8127217" y="2538139"/>
                </a:cubicBezTo>
                <a:cubicBezTo>
                  <a:pt x="8142025" y="2550255"/>
                  <a:pt x="8149429" y="2567587"/>
                  <a:pt x="8149429" y="2590136"/>
                </a:cubicBezTo>
                <a:cubicBezTo>
                  <a:pt x="8149429" y="2612685"/>
                  <a:pt x="8142025" y="2630101"/>
                  <a:pt x="8127217" y="2642386"/>
                </a:cubicBezTo>
                <a:cubicBezTo>
                  <a:pt x="8112408" y="2654670"/>
                  <a:pt x="8090701" y="2660812"/>
                  <a:pt x="8062094" y="2660812"/>
                </a:cubicBezTo>
                <a:lnTo>
                  <a:pt x="7985361" y="2660812"/>
                </a:lnTo>
                <a:close/>
                <a:moveTo>
                  <a:pt x="5365986" y="2519966"/>
                </a:moveTo>
                <a:lnTo>
                  <a:pt x="5442720" y="2519966"/>
                </a:lnTo>
                <a:cubicBezTo>
                  <a:pt x="5471326" y="2519966"/>
                  <a:pt x="5493033" y="2526023"/>
                  <a:pt x="5507842" y="2538139"/>
                </a:cubicBezTo>
                <a:cubicBezTo>
                  <a:pt x="5522650" y="2550255"/>
                  <a:pt x="5530054" y="2567587"/>
                  <a:pt x="5530054" y="2590136"/>
                </a:cubicBezTo>
                <a:cubicBezTo>
                  <a:pt x="5530054" y="2612685"/>
                  <a:pt x="5522650" y="2630101"/>
                  <a:pt x="5507842" y="2642386"/>
                </a:cubicBezTo>
                <a:cubicBezTo>
                  <a:pt x="5493033" y="2654670"/>
                  <a:pt x="5471326" y="2660812"/>
                  <a:pt x="5442720" y="2660812"/>
                </a:cubicBezTo>
                <a:lnTo>
                  <a:pt x="5365986" y="2660812"/>
                </a:lnTo>
                <a:close/>
                <a:moveTo>
                  <a:pt x="4575411" y="2519966"/>
                </a:moveTo>
                <a:lnTo>
                  <a:pt x="4652145" y="2519966"/>
                </a:lnTo>
                <a:cubicBezTo>
                  <a:pt x="4680752" y="2519966"/>
                  <a:pt x="4702459" y="2526023"/>
                  <a:pt x="4717267" y="2538139"/>
                </a:cubicBezTo>
                <a:cubicBezTo>
                  <a:pt x="4732076" y="2550255"/>
                  <a:pt x="4739480" y="2567587"/>
                  <a:pt x="4739480" y="2590136"/>
                </a:cubicBezTo>
                <a:cubicBezTo>
                  <a:pt x="4739480" y="2612685"/>
                  <a:pt x="4732076" y="2630017"/>
                  <a:pt x="4717267" y="2642133"/>
                </a:cubicBezTo>
                <a:cubicBezTo>
                  <a:pt x="4702459" y="2654249"/>
                  <a:pt x="4680752" y="2660307"/>
                  <a:pt x="4652145" y="2660307"/>
                </a:cubicBezTo>
                <a:lnTo>
                  <a:pt x="4575411" y="2660307"/>
                </a:lnTo>
                <a:close/>
                <a:moveTo>
                  <a:pt x="3861037" y="2519966"/>
                </a:moveTo>
                <a:lnTo>
                  <a:pt x="3937770" y="2519966"/>
                </a:lnTo>
                <a:cubicBezTo>
                  <a:pt x="3966376" y="2519966"/>
                  <a:pt x="3988084" y="2526023"/>
                  <a:pt x="4002892" y="2538139"/>
                </a:cubicBezTo>
                <a:cubicBezTo>
                  <a:pt x="4017700" y="2550255"/>
                  <a:pt x="4025105" y="2567587"/>
                  <a:pt x="4025105" y="2590136"/>
                </a:cubicBezTo>
                <a:cubicBezTo>
                  <a:pt x="4025105" y="2612685"/>
                  <a:pt x="4017700" y="2630101"/>
                  <a:pt x="4002892" y="2642386"/>
                </a:cubicBezTo>
                <a:cubicBezTo>
                  <a:pt x="3988084" y="2654670"/>
                  <a:pt x="3966376" y="2660812"/>
                  <a:pt x="3937770" y="2660812"/>
                </a:cubicBezTo>
                <a:lnTo>
                  <a:pt x="3861037" y="2660812"/>
                </a:lnTo>
                <a:close/>
                <a:moveTo>
                  <a:pt x="2089387" y="2519966"/>
                </a:moveTo>
                <a:lnTo>
                  <a:pt x="2175207" y="2519966"/>
                </a:lnTo>
                <a:cubicBezTo>
                  <a:pt x="2201121" y="2519966"/>
                  <a:pt x="2223923" y="2524929"/>
                  <a:pt x="2243610" y="2534858"/>
                </a:cubicBezTo>
                <a:cubicBezTo>
                  <a:pt x="2263299" y="2544786"/>
                  <a:pt x="2278443" y="2558921"/>
                  <a:pt x="2289045" y="2577263"/>
                </a:cubicBezTo>
                <a:cubicBezTo>
                  <a:pt x="2299646" y="2595605"/>
                  <a:pt x="2304947" y="2616892"/>
                  <a:pt x="2304947" y="2641123"/>
                </a:cubicBezTo>
                <a:cubicBezTo>
                  <a:pt x="2304947" y="2665355"/>
                  <a:pt x="2299646" y="2686642"/>
                  <a:pt x="2289045" y="2704984"/>
                </a:cubicBezTo>
                <a:cubicBezTo>
                  <a:pt x="2278443" y="2723326"/>
                  <a:pt x="2263299" y="2737461"/>
                  <a:pt x="2243610" y="2747389"/>
                </a:cubicBezTo>
                <a:cubicBezTo>
                  <a:pt x="2223923" y="2757317"/>
                  <a:pt x="2201121" y="2762281"/>
                  <a:pt x="2175207" y="2762281"/>
                </a:cubicBezTo>
                <a:lnTo>
                  <a:pt x="2089387" y="2762281"/>
                </a:lnTo>
                <a:close/>
                <a:moveTo>
                  <a:pt x="9304011" y="2516936"/>
                </a:moveTo>
                <a:cubicBezTo>
                  <a:pt x="9327569" y="2516936"/>
                  <a:pt x="9348772" y="2522237"/>
                  <a:pt x="9367619" y="2532838"/>
                </a:cubicBezTo>
                <a:cubicBezTo>
                  <a:pt x="9386466" y="2543440"/>
                  <a:pt x="9401274" y="2558248"/>
                  <a:pt x="9412044" y="2577263"/>
                </a:cubicBezTo>
                <a:cubicBezTo>
                  <a:pt x="9422814" y="2596278"/>
                  <a:pt x="9428198" y="2617565"/>
                  <a:pt x="9428198" y="2641123"/>
                </a:cubicBezTo>
                <a:cubicBezTo>
                  <a:pt x="9428198" y="2664682"/>
                  <a:pt x="9422814" y="2685969"/>
                  <a:pt x="9412044" y="2704984"/>
                </a:cubicBezTo>
                <a:cubicBezTo>
                  <a:pt x="9401274" y="2723999"/>
                  <a:pt x="9386466" y="2738807"/>
                  <a:pt x="9367619" y="2749409"/>
                </a:cubicBezTo>
                <a:cubicBezTo>
                  <a:pt x="9348772" y="2760010"/>
                  <a:pt x="9327569" y="2765310"/>
                  <a:pt x="9304011" y="2765310"/>
                </a:cubicBezTo>
                <a:cubicBezTo>
                  <a:pt x="9280453" y="2765310"/>
                  <a:pt x="9259250" y="2760010"/>
                  <a:pt x="9240403" y="2749409"/>
                </a:cubicBezTo>
                <a:cubicBezTo>
                  <a:pt x="9221556" y="2738807"/>
                  <a:pt x="9206748" y="2723999"/>
                  <a:pt x="9195979" y="2704984"/>
                </a:cubicBezTo>
                <a:cubicBezTo>
                  <a:pt x="9185209" y="2685969"/>
                  <a:pt x="9179824" y="2664682"/>
                  <a:pt x="9179824" y="2641123"/>
                </a:cubicBezTo>
                <a:cubicBezTo>
                  <a:pt x="9179824" y="2617565"/>
                  <a:pt x="9185209" y="2596278"/>
                  <a:pt x="9195979" y="2577263"/>
                </a:cubicBezTo>
                <a:cubicBezTo>
                  <a:pt x="9206748" y="2558248"/>
                  <a:pt x="9221556" y="2543440"/>
                  <a:pt x="9240403" y="2532838"/>
                </a:cubicBezTo>
                <a:cubicBezTo>
                  <a:pt x="9259250" y="2522237"/>
                  <a:pt x="9280453" y="2516936"/>
                  <a:pt x="9304011" y="2516936"/>
                </a:cubicBezTo>
                <a:close/>
                <a:moveTo>
                  <a:pt x="5036812" y="2516936"/>
                </a:moveTo>
                <a:cubicBezTo>
                  <a:pt x="5060371" y="2516936"/>
                  <a:pt x="5081573" y="2522237"/>
                  <a:pt x="5100420" y="2532838"/>
                </a:cubicBezTo>
                <a:cubicBezTo>
                  <a:pt x="5119266" y="2543440"/>
                  <a:pt x="5134074" y="2558248"/>
                  <a:pt x="5144844" y="2577263"/>
                </a:cubicBezTo>
                <a:cubicBezTo>
                  <a:pt x="5155614" y="2596278"/>
                  <a:pt x="5160999" y="2617565"/>
                  <a:pt x="5160999" y="2641123"/>
                </a:cubicBezTo>
                <a:cubicBezTo>
                  <a:pt x="5160999" y="2664682"/>
                  <a:pt x="5155614" y="2685969"/>
                  <a:pt x="5144844" y="2704984"/>
                </a:cubicBezTo>
                <a:cubicBezTo>
                  <a:pt x="5134074" y="2723999"/>
                  <a:pt x="5119266" y="2738807"/>
                  <a:pt x="5100420" y="2749409"/>
                </a:cubicBezTo>
                <a:cubicBezTo>
                  <a:pt x="5081573" y="2760010"/>
                  <a:pt x="5060371" y="2765310"/>
                  <a:pt x="5036812" y="2765310"/>
                </a:cubicBezTo>
                <a:cubicBezTo>
                  <a:pt x="5013253" y="2765310"/>
                  <a:pt x="4992051" y="2760010"/>
                  <a:pt x="4973204" y="2749409"/>
                </a:cubicBezTo>
                <a:cubicBezTo>
                  <a:pt x="4954357" y="2738807"/>
                  <a:pt x="4939549" y="2723999"/>
                  <a:pt x="4928779" y="2704984"/>
                </a:cubicBezTo>
                <a:cubicBezTo>
                  <a:pt x="4918009" y="2685969"/>
                  <a:pt x="4912625" y="2664682"/>
                  <a:pt x="4912625" y="2641123"/>
                </a:cubicBezTo>
                <a:cubicBezTo>
                  <a:pt x="4912625" y="2617565"/>
                  <a:pt x="4918009" y="2596278"/>
                  <a:pt x="4928779" y="2577263"/>
                </a:cubicBezTo>
                <a:cubicBezTo>
                  <a:pt x="4939549" y="2558248"/>
                  <a:pt x="4954357" y="2543440"/>
                  <a:pt x="4973204" y="2532838"/>
                </a:cubicBezTo>
                <a:cubicBezTo>
                  <a:pt x="4992051" y="2522237"/>
                  <a:pt x="5013253" y="2516936"/>
                  <a:pt x="5036812" y="2516936"/>
                </a:cubicBezTo>
                <a:close/>
                <a:moveTo>
                  <a:pt x="9567558" y="2464435"/>
                </a:moveTo>
                <a:lnTo>
                  <a:pt x="9567558" y="2817812"/>
                </a:lnTo>
                <a:lnTo>
                  <a:pt x="9632681" y="2817812"/>
                </a:lnTo>
                <a:lnTo>
                  <a:pt x="9632681" y="2578525"/>
                </a:lnTo>
                <a:lnTo>
                  <a:pt x="9827544" y="2817812"/>
                </a:lnTo>
                <a:lnTo>
                  <a:pt x="9881559" y="2817812"/>
                </a:lnTo>
                <a:lnTo>
                  <a:pt x="9881559" y="2464435"/>
                </a:lnTo>
                <a:lnTo>
                  <a:pt x="9816437" y="2464435"/>
                </a:lnTo>
                <a:lnTo>
                  <a:pt x="9816437" y="2703722"/>
                </a:lnTo>
                <a:lnTo>
                  <a:pt x="9621575" y="2464435"/>
                </a:lnTo>
                <a:close/>
                <a:moveTo>
                  <a:pt x="8977008" y="2464435"/>
                </a:moveTo>
                <a:lnTo>
                  <a:pt x="8977008" y="2817812"/>
                </a:lnTo>
                <a:lnTo>
                  <a:pt x="9042635" y="2817812"/>
                </a:lnTo>
                <a:lnTo>
                  <a:pt x="9042635" y="2464435"/>
                </a:lnTo>
                <a:close/>
                <a:moveTo>
                  <a:pt x="8626774" y="2464435"/>
                </a:moveTo>
                <a:lnTo>
                  <a:pt x="8626774" y="2519966"/>
                </a:lnTo>
                <a:lnTo>
                  <a:pt x="8743893" y="2519966"/>
                </a:lnTo>
                <a:lnTo>
                  <a:pt x="8743893" y="2817812"/>
                </a:lnTo>
                <a:lnTo>
                  <a:pt x="8809520" y="2817812"/>
                </a:lnTo>
                <a:lnTo>
                  <a:pt x="8809520" y="2519966"/>
                </a:lnTo>
                <a:lnTo>
                  <a:pt x="8926640" y="2519966"/>
                </a:lnTo>
                <a:lnTo>
                  <a:pt x="8926640" y="2464435"/>
                </a:lnTo>
                <a:close/>
                <a:moveTo>
                  <a:pt x="8400250" y="2464435"/>
                </a:moveTo>
                <a:lnTo>
                  <a:pt x="8241231" y="2817812"/>
                </a:lnTo>
                <a:lnTo>
                  <a:pt x="8308878" y="2817812"/>
                </a:lnTo>
                <a:lnTo>
                  <a:pt x="8343711" y="2736030"/>
                </a:lnTo>
                <a:lnTo>
                  <a:pt x="8520399" y="2736030"/>
                </a:lnTo>
                <a:lnTo>
                  <a:pt x="8555737" y="2817812"/>
                </a:lnTo>
                <a:lnTo>
                  <a:pt x="8624393" y="2817812"/>
                </a:lnTo>
                <a:lnTo>
                  <a:pt x="8464868" y="2464435"/>
                </a:lnTo>
                <a:close/>
                <a:moveTo>
                  <a:pt x="7919734" y="2464435"/>
                </a:moveTo>
                <a:lnTo>
                  <a:pt x="7919734" y="2817812"/>
                </a:lnTo>
                <a:lnTo>
                  <a:pt x="7985361" y="2817812"/>
                </a:lnTo>
                <a:lnTo>
                  <a:pt x="7985361" y="2714828"/>
                </a:lnTo>
                <a:lnTo>
                  <a:pt x="8065123" y="2714828"/>
                </a:lnTo>
                <a:cubicBezTo>
                  <a:pt x="8071181" y="2714828"/>
                  <a:pt x="8075725" y="2714660"/>
                  <a:pt x="8078753" y="2714323"/>
                </a:cubicBezTo>
                <a:lnTo>
                  <a:pt x="8150943" y="2817812"/>
                </a:lnTo>
                <a:lnTo>
                  <a:pt x="8221619" y="2817812"/>
                </a:lnTo>
                <a:lnTo>
                  <a:pt x="8140342" y="2701702"/>
                </a:lnTo>
                <a:cubicBezTo>
                  <a:pt x="8164574" y="2692279"/>
                  <a:pt x="8183168" y="2677976"/>
                  <a:pt x="8196125" y="2658792"/>
                </a:cubicBezTo>
                <a:cubicBezTo>
                  <a:pt x="8209083" y="2639609"/>
                  <a:pt x="8215561" y="2616724"/>
                  <a:pt x="8215561" y="2590136"/>
                </a:cubicBezTo>
                <a:cubicBezTo>
                  <a:pt x="8215561" y="2564222"/>
                  <a:pt x="8209503" y="2541841"/>
                  <a:pt x="8197387" y="2522994"/>
                </a:cubicBezTo>
                <a:cubicBezTo>
                  <a:pt x="8185271" y="2504148"/>
                  <a:pt x="8167855" y="2489676"/>
                  <a:pt x="8145138" y="2479579"/>
                </a:cubicBezTo>
                <a:cubicBezTo>
                  <a:pt x="8122421" y="2469483"/>
                  <a:pt x="8095750" y="2464435"/>
                  <a:pt x="8065123" y="2464435"/>
                </a:cubicBezTo>
                <a:close/>
                <a:moveTo>
                  <a:pt x="7576834" y="2464435"/>
                </a:moveTo>
                <a:lnTo>
                  <a:pt x="7576834" y="2817812"/>
                </a:lnTo>
                <a:lnTo>
                  <a:pt x="7841867" y="2817812"/>
                </a:lnTo>
                <a:lnTo>
                  <a:pt x="7841867" y="2762786"/>
                </a:lnTo>
                <a:lnTo>
                  <a:pt x="7642461" y="2762786"/>
                </a:lnTo>
                <a:lnTo>
                  <a:pt x="7642461" y="2665355"/>
                </a:lnTo>
                <a:lnTo>
                  <a:pt x="7813092" y="2665355"/>
                </a:lnTo>
                <a:lnTo>
                  <a:pt x="7813092" y="2611339"/>
                </a:lnTo>
                <a:lnTo>
                  <a:pt x="7642461" y="2611339"/>
                </a:lnTo>
                <a:lnTo>
                  <a:pt x="7642461" y="2519461"/>
                </a:lnTo>
                <a:lnTo>
                  <a:pt x="7834799" y="2519461"/>
                </a:lnTo>
                <a:lnTo>
                  <a:pt x="7834799" y="2464435"/>
                </a:lnTo>
                <a:close/>
                <a:moveTo>
                  <a:pt x="7167259" y="2464435"/>
                </a:moveTo>
                <a:lnTo>
                  <a:pt x="7167259" y="2817812"/>
                </a:lnTo>
                <a:lnTo>
                  <a:pt x="7232381" y="2817812"/>
                </a:lnTo>
                <a:lnTo>
                  <a:pt x="7232381" y="2578525"/>
                </a:lnTo>
                <a:lnTo>
                  <a:pt x="7427244" y="2817812"/>
                </a:lnTo>
                <a:lnTo>
                  <a:pt x="7481260" y="2817812"/>
                </a:lnTo>
                <a:lnTo>
                  <a:pt x="7481260" y="2464435"/>
                </a:lnTo>
                <a:lnTo>
                  <a:pt x="7416138" y="2464435"/>
                </a:lnTo>
                <a:lnTo>
                  <a:pt x="7416138" y="2703722"/>
                </a:lnTo>
                <a:lnTo>
                  <a:pt x="7221275" y="2464435"/>
                </a:lnTo>
                <a:close/>
                <a:moveTo>
                  <a:pt x="6824359" y="2464435"/>
                </a:moveTo>
                <a:lnTo>
                  <a:pt x="6824359" y="2817812"/>
                </a:lnTo>
                <a:lnTo>
                  <a:pt x="7089392" y="2817812"/>
                </a:lnTo>
                <a:lnTo>
                  <a:pt x="7089392" y="2762786"/>
                </a:lnTo>
                <a:lnTo>
                  <a:pt x="6889986" y="2762786"/>
                </a:lnTo>
                <a:lnTo>
                  <a:pt x="6889986" y="2665355"/>
                </a:lnTo>
                <a:lnTo>
                  <a:pt x="7060617" y="2665355"/>
                </a:lnTo>
                <a:lnTo>
                  <a:pt x="7060617" y="2611339"/>
                </a:lnTo>
                <a:lnTo>
                  <a:pt x="6889986" y="2611339"/>
                </a:lnTo>
                <a:lnTo>
                  <a:pt x="6889986" y="2519461"/>
                </a:lnTo>
                <a:lnTo>
                  <a:pt x="7082324" y="2519461"/>
                </a:lnTo>
                <a:lnTo>
                  <a:pt x="7082324" y="2464435"/>
                </a:lnTo>
                <a:close/>
                <a:moveTo>
                  <a:pt x="5626399" y="2464435"/>
                </a:moveTo>
                <a:lnTo>
                  <a:pt x="5626399" y="2519966"/>
                </a:lnTo>
                <a:lnTo>
                  <a:pt x="5743519" y="2519966"/>
                </a:lnTo>
                <a:lnTo>
                  <a:pt x="5743519" y="2817812"/>
                </a:lnTo>
                <a:lnTo>
                  <a:pt x="5809146" y="2817812"/>
                </a:lnTo>
                <a:lnTo>
                  <a:pt x="5809146" y="2519966"/>
                </a:lnTo>
                <a:lnTo>
                  <a:pt x="5926266" y="2519966"/>
                </a:lnTo>
                <a:lnTo>
                  <a:pt x="5926266" y="2464435"/>
                </a:lnTo>
                <a:close/>
                <a:moveTo>
                  <a:pt x="5300359" y="2464435"/>
                </a:moveTo>
                <a:lnTo>
                  <a:pt x="5300359" y="2817812"/>
                </a:lnTo>
                <a:lnTo>
                  <a:pt x="5365986" y="2817812"/>
                </a:lnTo>
                <a:lnTo>
                  <a:pt x="5365986" y="2714828"/>
                </a:lnTo>
                <a:lnTo>
                  <a:pt x="5445749" y="2714828"/>
                </a:lnTo>
                <a:cubicBezTo>
                  <a:pt x="5451806" y="2714828"/>
                  <a:pt x="5456350" y="2714660"/>
                  <a:pt x="5459378" y="2714323"/>
                </a:cubicBezTo>
                <a:lnTo>
                  <a:pt x="5531569" y="2817812"/>
                </a:lnTo>
                <a:lnTo>
                  <a:pt x="5602244" y="2817812"/>
                </a:lnTo>
                <a:lnTo>
                  <a:pt x="5520967" y="2701702"/>
                </a:lnTo>
                <a:cubicBezTo>
                  <a:pt x="5545199" y="2692279"/>
                  <a:pt x="5563793" y="2677976"/>
                  <a:pt x="5576751" y="2658792"/>
                </a:cubicBezTo>
                <a:cubicBezTo>
                  <a:pt x="5589707" y="2639609"/>
                  <a:pt x="5596186" y="2616724"/>
                  <a:pt x="5596186" y="2590136"/>
                </a:cubicBezTo>
                <a:cubicBezTo>
                  <a:pt x="5596186" y="2564222"/>
                  <a:pt x="5590129" y="2541841"/>
                  <a:pt x="5578012" y="2522994"/>
                </a:cubicBezTo>
                <a:cubicBezTo>
                  <a:pt x="5565897" y="2504148"/>
                  <a:pt x="5548480" y="2489676"/>
                  <a:pt x="5525763" y="2479579"/>
                </a:cubicBezTo>
                <a:cubicBezTo>
                  <a:pt x="5503046" y="2469483"/>
                  <a:pt x="5476374" y="2464435"/>
                  <a:pt x="5445749" y="2464435"/>
                </a:cubicBezTo>
                <a:close/>
                <a:moveTo>
                  <a:pt x="4509784" y="2464435"/>
                </a:moveTo>
                <a:lnTo>
                  <a:pt x="4509784" y="2817812"/>
                </a:lnTo>
                <a:lnTo>
                  <a:pt x="4575411" y="2817812"/>
                </a:lnTo>
                <a:lnTo>
                  <a:pt x="4575411" y="2715837"/>
                </a:lnTo>
                <a:lnTo>
                  <a:pt x="4655174" y="2715837"/>
                </a:lnTo>
                <a:cubicBezTo>
                  <a:pt x="4685800" y="2715837"/>
                  <a:pt x="4712472" y="2710789"/>
                  <a:pt x="4735189" y="2700693"/>
                </a:cubicBezTo>
                <a:cubicBezTo>
                  <a:pt x="4757906" y="2690596"/>
                  <a:pt x="4775322" y="2676040"/>
                  <a:pt x="4787437" y="2657025"/>
                </a:cubicBezTo>
                <a:cubicBezTo>
                  <a:pt x="4799553" y="2638010"/>
                  <a:pt x="4805612" y="2615714"/>
                  <a:pt x="4805612" y="2590136"/>
                </a:cubicBezTo>
                <a:cubicBezTo>
                  <a:pt x="4805612" y="2564222"/>
                  <a:pt x="4799553" y="2541841"/>
                  <a:pt x="4787437" y="2522994"/>
                </a:cubicBezTo>
                <a:cubicBezTo>
                  <a:pt x="4775322" y="2504148"/>
                  <a:pt x="4757906" y="2489676"/>
                  <a:pt x="4735189" y="2479579"/>
                </a:cubicBezTo>
                <a:cubicBezTo>
                  <a:pt x="4712472" y="2469483"/>
                  <a:pt x="4685800" y="2464435"/>
                  <a:pt x="4655174" y="2464435"/>
                </a:cubicBezTo>
                <a:close/>
                <a:moveTo>
                  <a:pt x="4166884" y="2464435"/>
                </a:moveTo>
                <a:lnTo>
                  <a:pt x="4166884" y="2817812"/>
                </a:lnTo>
                <a:lnTo>
                  <a:pt x="4431917" y="2817812"/>
                </a:lnTo>
                <a:lnTo>
                  <a:pt x="4431917" y="2762786"/>
                </a:lnTo>
                <a:lnTo>
                  <a:pt x="4232511" y="2762786"/>
                </a:lnTo>
                <a:lnTo>
                  <a:pt x="4232511" y="2665355"/>
                </a:lnTo>
                <a:lnTo>
                  <a:pt x="4403142" y="2665355"/>
                </a:lnTo>
                <a:lnTo>
                  <a:pt x="4403142" y="2611339"/>
                </a:lnTo>
                <a:lnTo>
                  <a:pt x="4232511" y="2611339"/>
                </a:lnTo>
                <a:lnTo>
                  <a:pt x="4232511" y="2519461"/>
                </a:lnTo>
                <a:lnTo>
                  <a:pt x="4424850" y="2519461"/>
                </a:lnTo>
                <a:lnTo>
                  <a:pt x="4424850" y="2464435"/>
                </a:lnTo>
                <a:close/>
                <a:moveTo>
                  <a:pt x="3795409" y="2464435"/>
                </a:moveTo>
                <a:lnTo>
                  <a:pt x="3795409" y="2817812"/>
                </a:lnTo>
                <a:lnTo>
                  <a:pt x="3861037" y="2817812"/>
                </a:lnTo>
                <a:lnTo>
                  <a:pt x="3861037" y="2714828"/>
                </a:lnTo>
                <a:lnTo>
                  <a:pt x="3940799" y="2714828"/>
                </a:lnTo>
                <a:cubicBezTo>
                  <a:pt x="3946857" y="2714828"/>
                  <a:pt x="3951400" y="2714660"/>
                  <a:pt x="3954429" y="2714323"/>
                </a:cubicBezTo>
                <a:lnTo>
                  <a:pt x="4026619" y="2817812"/>
                </a:lnTo>
                <a:lnTo>
                  <a:pt x="4097295" y="2817812"/>
                </a:lnTo>
                <a:lnTo>
                  <a:pt x="4016018" y="2701702"/>
                </a:lnTo>
                <a:cubicBezTo>
                  <a:pt x="4040249" y="2692279"/>
                  <a:pt x="4058843" y="2677976"/>
                  <a:pt x="4071801" y="2658792"/>
                </a:cubicBezTo>
                <a:cubicBezTo>
                  <a:pt x="4084758" y="2639609"/>
                  <a:pt x="4091237" y="2616724"/>
                  <a:pt x="4091237" y="2590136"/>
                </a:cubicBezTo>
                <a:cubicBezTo>
                  <a:pt x="4091237" y="2564222"/>
                  <a:pt x="4085179" y="2541841"/>
                  <a:pt x="4073063" y="2522994"/>
                </a:cubicBezTo>
                <a:cubicBezTo>
                  <a:pt x="4060947" y="2504148"/>
                  <a:pt x="4043530" y="2489676"/>
                  <a:pt x="4020814" y="2479579"/>
                </a:cubicBezTo>
                <a:cubicBezTo>
                  <a:pt x="3998097" y="2469483"/>
                  <a:pt x="3971425" y="2464435"/>
                  <a:pt x="3940799" y="2464435"/>
                </a:cubicBezTo>
                <a:close/>
                <a:moveTo>
                  <a:pt x="3357259" y="2464435"/>
                </a:moveTo>
                <a:lnTo>
                  <a:pt x="3357259" y="2817812"/>
                </a:lnTo>
                <a:lnTo>
                  <a:pt x="3607652" y="2817812"/>
                </a:lnTo>
                <a:lnTo>
                  <a:pt x="3607652" y="2762281"/>
                </a:lnTo>
                <a:lnTo>
                  <a:pt x="3422887" y="2762281"/>
                </a:lnTo>
                <a:lnTo>
                  <a:pt x="3422887" y="2464435"/>
                </a:lnTo>
                <a:close/>
                <a:moveTo>
                  <a:pt x="3085301" y="2464435"/>
                </a:moveTo>
                <a:lnTo>
                  <a:pt x="2926282" y="2817812"/>
                </a:lnTo>
                <a:lnTo>
                  <a:pt x="2993928" y="2817812"/>
                </a:lnTo>
                <a:lnTo>
                  <a:pt x="3028761" y="2736030"/>
                </a:lnTo>
                <a:lnTo>
                  <a:pt x="3205450" y="2736030"/>
                </a:lnTo>
                <a:lnTo>
                  <a:pt x="3240788" y="2817812"/>
                </a:lnTo>
                <a:lnTo>
                  <a:pt x="3309444" y="2817812"/>
                </a:lnTo>
                <a:lnTo>
                  <a:pt x="3149919" y="2464435"/>
                </a:lnTo>
                <a:close/>
                <a:moveTo>
                  <a:pt x="2442859" y="2464435"/>
                </a:moveTo>
                <a:lnTo>
                  <a:pt x="2442859" y="2817812"/>
                </a:lnTo>
                <a:lnTo>
                  <a:pt x="2508487" y="2817812"/>
                </a:lnTo>
                <a:lnTo>
                  <a:pt x="2508487" y="2464435"/>
                </a:lnTo>
                <a:close/>
                <a:moveTo>
                  <a:pt x="2023759" y="2464435"/>
                </a:moveTo>
                <a:lnTo>
                  <a:pt x="2023759" y="2817812"/>
                </a:lnTo>
                <a:lnTo>
                  <a:pt x="2178236" y="2817812"/>
                </a:lnTo>
                <a:cubicBezTo>
                  <a:pt x="2215929" y="2817812"/>
                  <a:pt x="2249416" y="2810492"/>
                  <a:pt x="2278696" y="2795852"/>
                </a:cubicBezTo>
                <a:cubicBezTo>
                  <a:pt x="2307976" y="2781212"/>
                  <a:pt x="2330693" y="2760515"/>
                  <a:pt x="2346847" y="2733759"/>
                </a:cubicBezTo>
                <a:cubicBezTo>
                  <a:pt x="2363002" y="2707003"/>
                  <a:pt x="2371079" y="2676125"/>
                  <a:pt x="2371079" y="2641123"/>
                </a:cubicBezTo>
                <a:cubicBezTo>
                  <a:pt x="2371079" y="2606122"/>
                  <a:pt x="2363002" y="2575244"/>
                  <a:pt x="2346847" y="2548488"/>
                </a:cubicBezTo>
                <a:cubicBezTo>
                  <a:pt x="2330693" y="2521733"/>
                  <a:pt x="2307976" y="2501035"/>
                  <a:pt x="2278696" y="2486395"/>
                </a:cubicBezTo>
                <a:cubicBezTo>
                  <a:pt x="2249416" y="2471755"/>
                  <a:pt x="2215929" y="2464435"/>
                  <a:pt x="2178236" y="2464435"/>
                </a:cubicBezTo>
                <a:close/>
                <a:moveTo>
                  <a:pt x="1680859" y="2464435"/>
                </a:moveTo>
                <a:lnTo>
                  <a:pt x="1680859" y="2817812"/>
                </a:lnTo>
                <a:lnTo>
                  <a:pt x="1945892" y="2817812"/>
                </a:lnTo>
                <a:lnTo>
                  <a:pt x="1945892" y="2762786"/>
                </a:lnTo>
                <a:lnTo>
                  <a:pt x="1746486" y="2762786"/>
                </a:lnTo>
                <a:lnTo>
                  <a:pt x="1746486" y="2665355"/>
                </a:lnTo>
                <a:lnTo>
                  <a:pt x="1917117" y="2665355"/>
                </a:lnTo>
                <a:lnTo>
                  <a:pt x="1917117" y="2611339"/>
                </a:lnTo>
                <a:lnTo>
                  <a:pt x="1746486" y="2611339"/>
                </a:lnTo>
                <a:lnTo>
                  <a:pt x="1746486" y="2519461"/>
                </a:lnTo>
                <a:lnTo>
                  <a:pt x="1938825" y="2519461"/>
                </a:lnTo>
                <a:lnTo>
                  <a:pt x="1938825" y="2464435"/>
                </a:lnTo>
                <a:close/>
                <a:moveTo>
                  <a:pt x="1195084" y="2464435"/>
                </a:moveTo>
                <a:lnTo>
                  <a:pt x="1195084" y="2817812"/>
                </a:lnTo>
                <a:lnTo>
                  <a:pt x="1257682" y="2817812"/>
                </a:lnTo>
                <a:lnTo>
                  <a:pt x="1257682" y="2586602"/>
                </a:lnTo>
                <a:lnTo>
                  <a:pt x="1373792" y="2777426"/>
                </a:lnTo>
                <a:lnTo>
                  <a:pt x="1403072" y="2777426"/>
                </a:lnTo>
                <a:lnTo>
                  <a:pt x="1519182" y="2583573"/>
                </a:lnTo>
                <a:lnTo>
                  <a:pt x="1519686" y="2817812"/>
                </a:lnTo>
                <a:lnTo>
                  <a:pt x="1581780" y="2817812"/>
                </a:lnTo>
                <a:lnTo>
                  <a:pt x="1581275" y="2464435"/>
                </a:lnTo>
                <a:lnTo>
                  <a:pt x="1527259" y="2464435"/>
                </a:lnTo>
                <a:lnTo>
                  <a:pt x="1389442" y="2698673"/>
                </a:lnTo>
                <a:lnTo>
                  <a:pt x="1249100" y="2464435"/>
                </a:lnTo>
                <a:close/>
                <a:moveTo>
                  <a:pt x="890284" y="2464435"/>
                </a:moveTo>
                <a:lnTo>
                  <a:pt x="890284" y="2817812"/>
                </a:lnTo>
                <a:lnTo>
                  <a:pt x="955911" y="2817812"/>
                </a:lnTo>
                <a:lnTo>
                  <a:pt x="955911" y="2464435"/>
                </a:lnTo>
                <a:close/>
                <a:moveTo>
                  <a:pt x="618326" y="2464435"/>
                </a:moveTo>
                <a:lnTo>
                  <a:pt x="459306" y="2817812"/>
                </a:lnTo>
                <a:lnTo>
                  <a:pt x="526953" y="2817812"/>
                </a:lnTo>
                <a:lnTo>
                  <a:pt x="561786" y="2736030"/>
                </a:lnTo>
                <a:lnTo>
                  <a:pt x="738475" y="2736030"/>
                </a:lnTo>
                <a:lnTo>
                  <a:pt x="773812" y="2817812"/>
                </a:lnTo>
                <a:lnTo>
                  <a:pt x="842469" y="2817812"/>
                </a:lnTo>
                <a:lnTo>
                  <a:pt x="682944" y="2464435"/>
                </a:lnTo>
                <a:close/>
                <a:moveTo>
                  <a:pt x="9304011" y="2459386"/>
                </a:moveTo>
                <a:cubicBezTo>
                  <a:pt x="9268000" y="2459386"/>
                  <a:pt x="9235524" y="2467211"/>
                  <a:pt x="9206580" y="2482861"/>
                </a:cubicBezTo>
                <a:cubicBezTo>
                  <a:pt x="9177636" y="2498510"/>
                  <a:pt x="9154919" y="2520218"/>
                  <a:pt x="9138429" y="2547983"/>
                </a:cubicBezTo>
                <a:cubicBezTo>
                  <a:pt x="9121938" y="2575749"/>
                  <a:pt x="9113692" y="2606795"/>
                  <a:pt x="9113692" y="2641123"/>
                </a:cubicBezTo>
                <a:cubicBezTo>
                  <a:pt x="9113692" y="2675452"/>
                  <a:pt x="9121938" y="2706498"/>
                  <a:pt x="9138429" y="2734264"/>
                </a:cubicBezTo>
                <a:cubicBezTo>
                  <a:pt x="9154919" y="2762029"/>
                  <a:pt x="9177636" y="2783737"/>
                  <a:pt x="9206580" y="2799386"/>
                </a:cubicBezTo>
                <a:cubicBezTo>
                  <a:pt x="9235524" y="2815036"/>
                  <a:pt x="9268000" y="2822860"/>
                  <a:pt x="9304011" y="2822860"/>
                </a:cubicBezTo>
                <a:cubicBezTo>
                  <a:pt x="9340022" y="2822860"/>
                  <a:pt x="9372499" y="2815036"/>
                  <a:pt x="9401442" y="2799386"/>
                </a:cubicBezTo>
                <a:cubicBezTo>
                  <a:pt x="9430386" y="2783737"/>
                  <a:pt x="9453103" y="2762113"/>
                  <a:pt x="9469594" y="2734516"/>
                </a:cubicBezTo>
                <a:cubicBezTo>
                  <a:pt x="9486084" y="2706919"/>
                  <a:pt x="9494330" y="2675788"/>
                  <a:pt x="9494330" y="2641123"/>
                </a:cubicBezTo>
                <a:cubicBezTo>
                  <a:pt x="9494330" y="2606459"/>
                  <a:pt x="9486084" y="2575328"/>
                  <a:pt x="9469594" y="2547731"/>
                </a:cubicBezTo>
                <a:cubicBezTo>
                  <a:pt x="9453103" y="2520134"/>
                  <a:pt x="9430386" y="2498510"/>
                  <a:pt x="9401442" y="2482861"/>
                </a:cubicBezTo>
                <a:cubicBezTo>
                  <a:pt x="9372499" y="2467211"/>
                  <a:pt x="9340022" y="2459386"/>
                  <a:pt x="9304011" y="2459386"/>
                </a:cubicBezTo>
                <a:close/>
                <a:moveTo>
                  <a:pt x="6599921" y="2459386"/>
                </a:moveTo>
                <a:cubicBezTo>
                  <a:pt x="6563573" y="2459386"/>
                  <a:pt x="6530844" y="2467211"/>
                  <a:pt x="6501732" y="2482861"/>
                </a:cubicBezTo>
                <a:cubicBezTo>
                  <a:pt x="6472621" y="2498510"/>
                  <a:pt x="6449820" y="2520134"/>
                  <a:pt x="6433328" y="2547731"/>
                </a:cubicBezTo>
                <a:cubicBezTo>
                  <a:pt x="6416838" y="2575328"/>
                  <a:pt x="6408592" y="2606459"/>
                  <a:pt x="6408592" y="2641123"/>
                </a:cubicBezTo>
                <a:cubicBezTo>
                  <a:pt x="6408592" y="2675788"/>
                  <a:pt x="6416838" y="2706919"/>
                  <a:pt x="6433328" y="2734516"/>
                </a:cubicBezTo>
                <a:cubicBezTo>
                  <a:pt x="6449820" y="2762113"/>
                  <a:pt x="6472537" y="2783737"/>
                  <a:pt x="6501480" y="2799386"/>
                </a:cubicBezTo>
                <a:cubicBezTo>
                  <a:pt x="6530424" y="2815036"/>
                  <a:pt x="6562901" y="2822860"/>
                  <a:pt x="6598911" y="2822860"/>
                </a:cubicBezTo>
                <a:cubicBezTo>
                  <a:pt x="6624489" y="2822860"/>
                  <a:pt x="6649394" y="2818990"/>
                  <a:pt x="6673625" y="2811249"/>
                </a:cubicBezTo>
                <a:cubicBezTo>
                  <a:pt x="6697857" y="2803509"/>
                  <a:pt x="6719060" y="2792403"/>
                  <a:pt x="6737233" y="2777931"/>
                </a:cubicBezTo>
                <a:lnTo>
                  <a:pt x="6737233" y="2637085"/>
                </a:lnTo>
                <a:lnTo>
                  <a:pt x="6675140" y="2637085"/>
                </a:lnTo>
                <a:lnTo>
                  <a:pt x="6675140" y="2747137"/>
                </a:lnTo>
                <a:cubicBezTo>
                  <a:pt x="6654274" y="2759252"/>
                  <a:pt x="6630042" y="2765310"/>
                  <a:pt x="6602445" y="2765310"/>
                </a:cubicBezTo>
                <a:cubicBezTo>
                  <a:pt x="6577877" y="2765310"/>
                  <a:pt x="6555917" y="2759926"/>
                  <a:pt x="6536565" y="2749156"/>
                </a:cubicBezTo>
                <a:cubicBezTo>
                  <a:pt x="6517214" y="2738386"/>
                  <a:pt x="6502069" y="2723578"/>
                  <a:pt x="6491131" y="2704732"/>
                </a:cubicBezTo>
                <a:cubicBezTo>
                  <a:pt x="6480193" y="2685885"/>
                  <a:pt x="6474724" y="2664682"/>
                  <a:pt x="6474724" y="2641123"/>
                </a:cubicBezTo>
                <a:cubicBezTo>
                  <a:pt x="6474724" y="2616892"/>
                  <a:pt x="6480193" y="2595353"/>
                  <a:pt x="6491131" y="2576506"/>
                </a:cubicBezTo>
                <a:cubicBezTo>
                  <a:pt x="6502069" y="2557659"/>
                  <a:pt x="6517214" y="2543019"/>
                  <a:pt x="6536565" y="2532586"/>
                </a:cubicBezTo>
                <a:cubicBezTo>
                  <a:pt x="6555917" y="2522153"/>
                  <a:pt x="6578045" y="2516936"/>
                  <a:pt x="6602950" y="2516936"/>
                </a:cubicBezTo>
                <a:cubicBezTo>
                  <a:pt x="6640980" y="2516936"/>
                  <a:pt x="6673457" y="2530399"/>
                  <a:pt x="6700381" y="2557322"/>
                </a:cubicBezTo>
                <a:lnTo>
                  <a:pt x="6741776" y="2516936"/>
                </a:lnTo>
                <a:cubicBezTo>
                  <a:pt x="6725286" y="2498090"/>
                  <a:pt x="6704925" y="2483786"/>
                  <a:pt x="6680693" y="2474026"/>
                </a:cubicBezTo>
                <a:cubicBezTo>
                  <a:pt x="6656461" y="2464266"/>
                  <a:pt x="6629537" y="2459386"/>
                  <a:pt x="6599921" y="2459386"/>
                </a:cubicBezTo>
                <a:close/>
                <a:moveTo>
                  <a:pt x="6096782" y="2459386"/>
                </a:moveTo>
                <a:cubicBezTo>
                  <a:pt x="6065819" y="2459386"/>
                  <a:pt x="6039653" y="2464098"/>
                  <a:pt x="6018282" y="2473522"/>
                </a:cubicBezTo>
                <a:cubicBezTo>
                  <a:pt x="5996911" y="2482945"/>
                  <a:pt x="5980925" y="2495650"/>
                  <a:pt x="5970324" y="2511636"/>
                </a:cubicBezTo>
                <a:cubicBezTo>
                  <a:pt x="5959722" y="2527622"/>
                  <a:pt x="5954421" y="2545375"/>
                  <a:pt x="5954421" y="2564895"/>
                </a:cubicBezTo>
                <a:cubicBezTo>
                  <a:pt x="5954421" y="2588117"/>
                  <a:pt x="5960395" y="2606543"/>
                  <a:pt x="5972342" y="2620173"/>
                </a:cubicBezTo>
                <a:cubicBezTo>
                  <a:pt x="5984290" y="2633804"/>
                  <a:pt x="5998593" y="2643816"/>
                  <a:pt x="6015253" y="2650210"/>
                </a:cubicBezTo>
                <a:cubicBezTo>
                  <a:pt x="6031912" y="2656605"/>
                  <a:pt x="6053704" y="2662999"/>
                  <a:pt x="6080627" y="2669394"/>
                </a:cubicBezTo>
                <a:cubicBezTo>
                  <a:pt x="6099811" y="2674105"/>
                  <a:pt x="6114955" y="2678312"/>
                  <a:pt x="6126062" y="2682014"/>
                </a:cubicBezTo>
                <a:cubicBezTo>
                  <a:pt x="6137168" y="2685716"/>
                  <a:pt x="6146339" y="2690849"/>
                  <a:pt x="6153574" y="2697411"/>
                </a:cubicBezTo>
                <a:cubicBezTo>
                  <a:pt x="6160811" y="2703974"/>
                  <a:pt x="6164428" y="2712304"/>
                  <a:pt x="6164428" y="2722400"/>
                </a:cubicBezTo>
                <a:cubicBezTo>
                  <a:pt x="6164428" y="2736199"/>
                  <a:pt x="6157950" y="2747305"/>
                  <a:pt x="6144992" y="2755719"/>
                </a:cubicBezTo>
                <a:cubicBezTo>
                  <a:pt x="6132036" y="2764132"/>
                  <a:pt x="6112432" y="2768339"/>
                  <a:pt x="6086180" y="2768339"/>
                </a:cubicBezTo>
                <a:cubicBezTo>
                  <a:pt x="6064978" y="2768339"/>
                  <a:pt x="6043860" y="2764722"/>
                  <a:pt x="6022825" y="2757486"/>
                </a:cubicBezTo>
                <a:cubicBezTo>
                  <a:pt x="6001791" y="2750250"/>
                  <a:pt x="5984038" y="2740911"/>
                  <a:pt x="5969566" y="2729468"/>
                </a:cubicBezTo>
                <a:lnTo>
                  <a:pt x="5946849" y="2780455"/>
                </a:lnTo>
                <a:cubicBezTo>
                  <a:pt x="5961657" y="2793244"/>
                  <a:pt x="5981766" y="2803509"/>
                  <a:pt x="6007175" y="2811249"/>
                </a:cubicBezTo>
                <a:cubicBezTo>
                  <a:pt x="6032586" y="2818990"/>
                  <a:pt x="6058920" y="2822860"/>
                  <a:pt x="6086180" y="2822860"/>
                </a:cubicBezTo>
                <a:cubicBezTo>
                  <a:pt x="6117144" y="2822860"/>
                  <a:pt x="6143394" y="2818149"/>
                  <a:pt x="6164933" y="2808725"/>
                </a:cubicBezTo>
                <a:cubicBezTo>
                  <a:pt x="6186472" y="2799302"/>
                  <a:pt x="6202542" y="2786681"/>
                  <a:pt x="6213144" y="2770863"/>
                </a:cubicBezTo>
                <a:cubicBezTo>
                  <a:pt x="6223745" y="2755046"/>
                  <a:pt x="6229046" y="2737377"/>
                  <a:pt x="6229046" y="2717857"/>
                </a:cubicBezTo>
                <a:cubicBezTo>
                  <a:pt x="6229046" y="2694971"/>
                  <a:pt x="6223073" y="2676798"/>
                  <a:pt x="6211124" y="2663336"/>
                </a:cubicBezTo>
                <a:cubicBezTo>
                  <a:pt x="6199177" y="2649874"/>
                  <a:pt x="6184790" y="2639861"/>
                  <a:pt x="6167962" y="2633299"/>
                </a:cubicBezTo>
                <a:cubicBezTo>
                  <a:pt x="6151135" y="2626736"/>
                  <a:pt x="6129596" y="2620426"/>
                  <a:pt x="6103344" y="2614368"/>
                </a:cubicBezTo>
                <a:cubicBezTo>
                  <a:pt x="6084161" y="2609656"/>
                  <a:pt x="6069016" y="2605449"/>
                  <a:pt x="6057911" y="2601747"/>
                </a:cubicBezTo>
                <a:cubicBezTo>
                  <a:pt x="6046804" y="2598045"/>
                  <a:pt x="6037633" y="2592997"/>
                  <a:pt x="6030397" y="2586602"/>
                </a:cubicBezTo>
                <a:cubicBezTo>
                  <a:pt x="6023161" y="2580208"/>
                  <a:pt x="6019544" y="2571963"/>
                  <a:pt x="6019544" y="2561866"/>
                </a:cubicBezTo>
                <a:cubicBezTo>
                  <a:pt x="6019544" y="2547394"/>
                  <a:pt x="6025854" y="2535783"/>
                  <a:pt x="6038475" y="2527033"/>
                </a:cubicBezTo>
                <a:cubicBezTo>
                  <a:pt x="6051095" y="2518283"/>
                  <a:pt x="6070363" y="2513907"/>
                  <a:pt x="6096277" y="2513907"/>
                </a:cubicBezTo>
                <a:cubicBezTo>
                  <a:pt x="6112095" y="2513907"/>
                  <a:pt x="6128418" y="2516263"/>
                  <a:pt x="6145245" y="2520975"/>
                </a:cubicBezTo>
                <a:cubicBezTo>
                  <a:pt x="6162073" y="2525687"/>
                  <a:pt x="6178227" y="2532586"/>
                  <a:pt x="6193708" y="2541673"/>
                </a:cubicBezTo>
                <a:lnTo>
                  <a:pt x="6214406" y="2490686"/>
                </a:lnTo>
                <a:cubicBezTo>
                  <a:pt x="6199261" y="2480589"/>
                  <a:pt x="6181256" y="2472848"/>
                  <a:pt x="6160390" y="2467464"/>
                </a:cubicBezTo>
                <a:cubicBezTo>
                  <a:pt x="6139524" y="2462079"/>
                  <a:pt x="6118321" y="2459386"/>
                  <a:pt x="6096782" y="2459386"/>
                </a:cubicBezTo>
                <a:close/>
                <a:moveTo>
                  <a:pt x="5036812" y="2459386"/>
                </a:moveTo>
                <a:cubicBezTo>
                  <a:pt x="5000801" y="2459386"/>
                  <a:pt x="4968324" y="2467211"/>
                  <a:pt x="4939381" y="2482861"/>
                </a:cubicBezTo>
                <a:cubicBezTo>
                  <a:pt x="4910437" y="2498510"/>
                  <a:pt x="4887720" y="2520218"/>
                  <a:pt x="4871229" y="2547983"/>
                </a:cubicBezTo>
                <a:cubicBezTo>
                  <a:pt x="4854738" y="2575749"/>
                  <a:pt x="4846493" y="2606795"/>
                  <a:pt x="4846493" y="2641123"/>
                </a:cubicBezTo>
                <a:cubicBezTo>
                  <a:pt x="4846493" y="2675452"/>
                  <a:pt x="4854738" y="2706498"/>
                  <a:pt x="4871229" y="2734264"/>
                </a:cubicBezTo>
                <a:cubicBezTo>
                  <a:pt x="4887720" y="2762029"/>
                  <a:pt x="4910437" y="2783737"/>
                  <a:pt x="4939381" y="2799386"/>
                </a:cubicBezTo>
                <a:cubicBezTo>
                  <a:pt x="4968324" y="2815036"/>
                  <a:pt x="5000801" y="2822860"/>
                  <a:pt x="5036812" y="2822860"/>
                </a:cubicBezTo>
                <a:cubicBezTo>
                  <a:pt x="5072823" y="2822860"/>
                  <a:pt x="5105299" y="2815036"/>
                  <a:pt x="5134243" y="2799386"/>
                </a:cubicBezTo>
                <a:cubicBezTo>
                  <a:pt x="5163186" y="2783737"/>
                  <a:pt x="5185903" y="2762113"/>
                  <a:pt x="5202394" y="2734516"/>
                </a:cubicBezTo>
                <a:cubicBezTo>
                  <a:pt x="5218885" y="2706919"/>
                  <a:pt x="5227131" y="2675788"/>
                  <a:pt x="5227131" y="2641123"/>
                </a:cubicBezTo>
                <a:cubicBezTo>
                  <a:pt x="5227131" y="2606459"/>
                  <a:pt x="5218885" y="2575328"/>
                  <a:pt x="5202394" y="2547731"/>
                </a:cubicBezTo>
                <a:cubicBezTo>
                  <a:pt x="5185903" y="2520134"/>
                  <a:pt x="5163186" y="2498510"/>
                  <a:pt x="5134243" y="2482861"/>
                </a:cubicBezTo>
                <a:cubicBezTo>
                  <a:pt x="5105299" y="2467211"/>
                  <a:pt x="5072823" y="2459386"/>
                  <a:pt x="5036812" y="2459386"/>
                </a:cubicBezTo>
                <a:close/>
                <a:moveTo>
                  <a:pt x="2768852" y="2459386"/>
                </a:moveTo>
                <a:cubicBezTo>
                  <a:pt x="2733178" y="2459386"/>
                  <a:pt x="2700953" y="2467211"/>
                  <a:pt x="2672178" y="2482861"/>
                </a:cubicBezTo>
                <a:cubicBezTo>
                  <a:pt x="2643403" y="2498510"/>
                  <a:pt x="2620770" y="2520134"/>
                  <a:pt x="2604280" y="2547731"/>
                </a:cubicBezTo>
                <a:cubicBezTo>
                  <a:pt x="2587789" y="2575328"/>
                  <a:pt x="2579543" y="2606459"/>
                  <a:pt x="2579543" y="2641123"/>
                </a:cubicBezTo>
                <a:cubicBezTo>
                  <a:pt x="2579543" y="2675788"/>
                  <a:pt x="2587704" y="2706919"/>
                  <a:pt x="2604027" y="2734516"/>
                </a:cubicBezTo>
                <a:cubicBezTo>
                  <a:pt x="2620350" y="2762113"/>
                  <a:pt x="2642898" y="2783737"/>
                  <a:pt x="2671674" y="2799386"/>
                </a:cubicBezTo>
                <a:cubicBezTo>
                  <a:pt x="2700448" y="2815036"/>
                  <a:pt x="2732673" y="2822860"/>
                  <a:pt x="2768347" y="2822860"/>
                </a:cubicBezTo>
                <a:cubicBezTo>
                  <a:pt x="2797291" y="2822860"/>
                  <a:pt x="2823794" y="2817812"/>
                  <a:pt x="2847857" y="2807716"/>
                </a:cubicBezTo>
                <a:cubicBezTo>
                  <a:pt x="2871921" y="2797619"/>
                  <a:pt x="2892198" y="2782979"/>
                  <a:pt x="2908689" y="2763796"/>
                </a:cubicBezTo>
                <a:lnTo>
                  <a:pt x="2866284" y="2723410"/>
                </a:lnTo>
                <a:cubicBezTo>
                  <a:pt x="2840706" y="2751344"/>
                  <a:pt x="2809238" y="2765310"/>
                  <a:pt x="2771881" y="2765310"/>
                </a:cubicBezTo>
                <a:cubicBezTo>
                  <a:pt x="2747650" y="2765310"/>
                  <a:pt x="2725942" y="2760010"/>
                  <a:pt x="2706759" y="2749409"/>
                </a:cubicBezTo>
                <a:cubicBezTo>
                  <a:pt x="2687576" y="2738807"/>
                  <a:pt x="2672599" y="2724083"/>
                  <a:pt x="2661829" y="2705236"/>
                </a:cubicBezTo>
                <a:cubicBezTo>
                  <a:pt x="2651060" y="2686389"/>
                  <a:pt x="2645675" y="2665019"/>
                  <a:pt x="2645675" y="2641123"/>
                </a:cubicBezTo>
                <a:cubicBezTo>
                  <a:pt x="2645675" y="2617228"/>
                  <a:pt x="2651060" y="2595858"/>
                  <a:pt x="2661829" y="2577011"/>
                </a:cubicBezTo>
                <a:cubicBezTo>
                  <a:pt x="2672599" y="2558164"/>
                  <a:pt x="2687576" y="2543440"/>
                  <a:pt x="2706759" y="2532838"/>
                </a:cubicBezTo>
                <a:cubicBezTo>
                  <a:pt x="2725942" y="2522237"/>
                  <a:pt x="2747650" y="2516936"/>
                  <a:pt x="2771881" y="2516936"/>
                </a:cubicBezTo>
                <a:cubicBezTo>
                  <a:pt x="2809238" y="2516936"/>
                  <a:pt x="2840706" y="2530735"/>
                  <a:pt x="2866284" y="2558332"/>
                </a:cubicBezTo>
                <a:lnTo>
                  <a:pt x="2908689" y="2518451"/>
                </a:lnTo>
                <a:cubicBezTo>
                  <a:pt x="2892198" y="2499268"/>
                  <a:pt x="2872005" y="2484628"/>
                  <a:pt x="2848110" y="2474531"/>
                </a:cubicBezTo>
                <a:cubicBezTo>
                  <a:pt x="2824215" y="2464435"/>
                  <a:pt x="2797796" y="2459386"/>
                  <a:pt x="2768852" y="2459386"/>
                </a:cubicBezTo>
                <a:close/>
                <a:moveTo>
                  <a:pt x="0" y="0"/>
                </a:moveTo>
                <a:lnTo>
                  <a:pt x="12192000" y="0"/>
                </a:lnTo>
                <a:lnTo>
                  <a:pt x="12192000" y="6858001"/>
                </a:lnTo>
                <a:lnTo>
                  <a:pt x="0" y="68580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4000"/>
          </a:p>
        </p:txBody>
      </p:sp>
      <p:sp>
        <p:nvSpPr>
          <p:cNvPr id="3" name="文本框 2">
            <a:extLst>
              <a:ext uri="{FF2B5EF4-FFF2-40B4-BE49-F238E27FC236}">
                <a16:creationId xmlns:a16="http://schemas.microsoft.com/office/drawing/2014/main" id="{04B3A9F9-D17D-4B20-913C-1E5948437C29}"/>
              </a:ext>
            </a:extLst>
          </p:cNvPr>
          <p:cNvSpPr txBox="1"/>
          <p:nvPr/>
        </p:nvSpPr>
        <p:spPr>
          <a:xfrm>
            <a:off x="370390" y="5075416"/>
            <a:ext cx="7969033"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ea typeface="+mn-lt"/>
                <a:cs typeface="+mn-lt"/>
              </a:rPr>
              <a:t>Carey Carrey: </a:t>
            </a:r>
            <a:endParaRPr lang="en-US" altLang="zh-CN" sz="2000">
              <a:ea typeface="+mn-lt"/>
              <a:cs typeface="+mn-lt"/>
            </a:endParaRPr>
          </a:p>
          <a:p>
            <a:r>
              <a:rPr lang="zh-CN" sz="2000">
                <a:ea typeface="+mn-lt"/>
                <a:cs typeface="+mn-lt"/>
              </a:rPr>
              <a:t>Minghao Du, Yujie Hu, Zhao Su, Zihan Wang, Hanrui Zhong</a:t>
            </a:r>
            <a:endParaRPr lang="en-US" altLang="zh-CN" sz="2000">
              <a:ea typeface="+mn-lt"/>
              <a:cs typeface="+mn-lt"/>
            </a:endParaRPr>
          </a:p>
          <a:p>
            <a:r>
              <a:rPr lang="zh-CN">
                <a:ea typeface="+mn-lt"/>
                <a:cs typeface="+mn-lt"/>
              </a:rPr>
              <a:t> </a:t>
            </a:r>
          </a:p>
          <a:p>
            <a:r>
              <a:rPr lang="zh-CN" altLang="en-US">
                <a:ea typeface="宋体"/>
                <a:cs typeface="Calibri"/>
              </a:rPr>
              <a:t>03/08/2021</a:t>
            </a:r>
          </a:p>
        </p:txBody>
      </p:sp>
      <p:pic>
        <p:nvPicPr>
          <p:cNvPr id="4" name="Picture 8" descr="About Us | CarePartners of Connecticut">
            <a:extLst>
              <a:ext uri="{FF2B5EF4-FFF2-40B4-BE49-F238E27FC236}">
                <a16:creationId xmlns:a16="http://schemas.microsoft.com/office/drawing/2014/main" id="{FE1468CC-6A23-4E81-B2EF-0A0FB7E964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9162" y="101600"/>
            <a:ext cx="1907538" cy="889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719589-663B-4FE1-A4AC-D5D397729ABF}"/>
              </a:ext>
            </a:extLst>
          </p:cNvPr>
          <p:cNvSpPr/>
          <p:nvPr/>
        </p:nvSpPr>
        <p:spPr>
          <a:xfrm>
            <a:off x="9068078" y="5890112"/>
            <a:ext cx="447188" cy="447188"/>
          </a:xfrm>
          <a:prstGeom prst="rect">
            <a:avLst/>
          </a:prstGeom>
          <a:solidFill>
            <a:srgbClr val="00A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596F17-E4C7-4B7F-8E64-745EA35375A4}"/>
              </a:ext>
            </a:extLst>
          </p:cNvPr>
          <p:cNvSpPr/>
          <p:nvPr/>
        </p:nvSpPr>
        <p:spPr>
          <a:xfrm>
            <a:off x="11249512" y="5890112"/>
            <a:ext cx="447188" cy="447188"/>
          </a:xfrm>
          <a:prstGeom prst="rect">
            <a:avLst/>
          </a:prstGeom>
          <a:solidFill>
            <a:srgbClr val="A62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C713BE-D9B3-49F1-B3AD-596DE13B6321}"/>
              </a:ext>
            </a:extLst>
          </p:cNvPr>
          <p:cNvSpPr/>
          <p:nvPr/>
        </p:nvSpPr>
        <p:spPr>
          <a:xfrm>
            <a:off x="10522368" y="5890112"/>
            <a:ext cx="447188" cy="447188"/>
          </a:xfrm>
          <a:prstGeom prst="rect">
            <a:avLst/>
          </a:prstGeom>
          <a:solidFill>
            <a:srgbClr val="EE5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DF2193-57EF-4E34-AFCA-60DC61086833}"/>
              </a:ext>
            </a:extLst>
          </p:cNvPr>
          <p:cNvSpPr/>
          <p:nvPr/>
        </p:nvSpPr>
        <p:spPr>
          <a:xfrm>
            <a:off x="9795223" y="5890112"/>
            <a:ext cx="447188" cy="447188"/>
          </a:xfrm>
          <a:prstGeom prst="rect">
            <a:avLst/>
          </a:prstGeom>
          <a:solidFill>
            <a:srgbClr val="6E9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0-#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Google Shape;419;p41">
            <a:extLst>
              <a:ext uri="{FF2B5EF4-FFF2-40B4-BE49-F238E27FC236}">
                <a16:creationId xmlns:a16="http://schemas.microsoft.com/office/drawing/2014/main" id="{D96B9185-A717-49FD-B39C-DA99A3326154}"/>
              </a:ext>
            </a:extLst>
          </p:cNvPr>
          <p:cNvCxnSpPr>
            <a:cxnSpLocks/>
          </p:cNvCxnSpPr>
          <p:nvPr/>
        </p:nvCxnSpPr>
        <p:spPr>
          <a:xfrm>
            <a:off x="3165315" y="2563124"/>
            <a:ext cx="8289598" cy="1"/>
          </a:xfrm>
          <a:prstGeom prst="straightConnector1">
            <a:avLst/>
          </a:prstGeom>
          <a:noFill/>
          <a:ln w="38100" cap="flat" cmpd="sng">
            <a:solidFill>
              <a:srgbClr val="EE592B"/>
            </a:solidFill>
            <a:prstDash val="solid"/>
            <a:round/>
            <a:headEnd type="none" w="sm" len="sm"/>
            <a:tailEnd type="none" w="sm" len="sm"/>
          </a:ln>
        </p:spPr>
      </p:cxnSp>
      <p:sp>
        <p:nvSpPr>
          <p:cNvPr id="5" name="Slide Number Placeholder 4">
            <a:extLst>
              <a:ext uri="{FF2B5EF4-FFF2-40B4-BE49-F238E27FC236}">
                <a16:creationId xmlns:a16="http://schemas.microsoft.com/office/drawing/2014/main" id="{0593CA12-A705-0245-9687-E729E5FDEFD2}"/>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8" name="TextBox 7">
            <a:extLst>
              <a:ext uri="{FF2B5EF4-FFF2-40B4-BE49-F238E27FC236}">
                <a16:creationId xmlns:a16="http://schemas.microsoft.com/office/drawing/2014/main" id="{2E2200A0-9B2B-438D-8657-BB5D07A5754D}"/>
              </a:ext>
            </a:extLst>
          </p:cNvPr>
          <p:cNvSpPr txBox="1"/>
          <p:nvPr/>
        </p:nvSpPr>
        <p:spPr>
          <a:xfrm>
            <a:off x="257175" y="353496"/>
            <a:ext cx="6096000" cy="646331"/>
          </a:xfrm>
          <a:prstGeom prst="rect">
            <a:avLst/>
          </a:prstGeom>
          <a:noFill/>
        </p:spPr>
        <p:txBody>
          <a:bodyPr wrap="square">
            <a:spAutoFit/>
          </a:bodyPr>
          <a:lstStyle/>
          <a:p>
            <a:r>
              <a:rPr lang="en-US" sz="3600">
                <a:latin typeface="Montserrat SemiBold" panose="00000700000000000000" pitchFamily="2" charset="0"/>
              </a:rPr>
              <a:t>Conclusion</a:t>
            </a:r>
          </a:p>
        </p:txBody>
      </p:sp>
      <p:sp>
        <p:nvSpPr>
          <p:cNvPr id="14" name="TextBox 13">
            <a:extLst>
              <a:ext uri="{FF2B5EF4-FFF2-40B4-BE49-F238E27FC236}">
                <a16:creationId xmlns:a16="http://schemas.microsoft.com/office/drawing/2014/main" id="{FF28E056-1A7C-4A63-B2B2-DEA8B9C0B228}"/>
              </a:ext>
            </a:extLst>
          </p:cNvPr>
          <p:cNvSpPr txBox="1"/>
          <p:nvPr/>
        </p:nvSpPr>
        <p:spPr>
          <a:xfrm>
            <a:off x="257175" y="977033"/>
            <a:ext cx="6096000" cy="461665"/>
          </a:xfrm>
          <a:prstGeom prst="rect">
            <a:avLst/>
          </a:prstGeom>
          <a:noFill/>
        </p:spPr>
        <p:txBody>
          <a:bodyPr wrap="square">
            <a:spAutoFit/>
          </a:bodyPr>
          <a:lstStyle/>
          <a:p>
            <a:r>
              <a:rPr lang="en-US" sz="2400" b="1">
                <a:solidFill>
                  <a:srgbClr val="00A8D5"/>
                </a:solidFill>
                <a:latin typeface="Montserrat Medium" panose="00000600000000000000" pitchFamily="2" charset="0"/>
              </a:rPr>
              <a:t>Result compare</a:t>
            </a:r>
          </a:p>
        </p:txBody>
      </p:sp>
      <p:sp>
        <p:nvSpPr>
          <p:cNvPr id="17" name="Rectangle 16">
            <a:extLst>
              <a:ext uri="{FF2B5EF4-FFF2-40B4-BE49-F238E27FC236}">
                <a16:creationId xmlns:a16="http://schemas.microsoft.com/office/drawing/2014/main" id="{7AF0374F-5D63-4526-8CC2-FD1375E4C3A5}"/>
              </a:ext>
            </a:extLst>
          </p:cNvPr>
          <p:cNvSpPr/>
          <p:nvPr/>
        </p:nvSpPr>
        <p:spPr>
          <a:xfrm>
            <a:off x="4563516" y="1526339"/>
            <a:ext cx="2775331" cy="861774"/>
          </a:xfrm>
          <a:prstGeom prst="rect">
            <a:avLst/>
          </a:prstGeom>
          <a:ln>
            <a:noFill/>
          </a:ln>
        </p:spPr>
        <p:txBody>
          <a:bodyPr wrap="square">
            <a:spAutoFit/>
          </a:bodyPr>
          <a:lstStyle/>
          <a:p>
            <a:r>
              <a:rPr lang="en-US" sz="1000">
                <a:solidFill>
                  <a:srgbClr val="212121"/>
                </a:solidFill>
                <a:latin typeface="Athelas" panose="02000503000000020003"/>
              </a:rPr>
              <a:t>Next Char Predictions: 'JU\'Ab(@?cNUa—G43:0EqONP3l0(Vs!OhheKNOQ:—j3zN?Ag;N+x(!5—Nwc’K?vp,LixjceGn,NN"yId84FkgCw3pwRWdxU?E06H"'</a:t>
            </a:r>
            <a:endParaRPr lang="en-US" sz="1000">
              <a:latin typeface="Athelas" panose="02000503000000020003"/>
            </a:endParaRPr>
          </a:p>
        </p:txBody>
      </p:sp>
      <p:sp>
        <p:nvSpPr>
          <p:cNvPr id="18" name="Rectangle 17">
            <a:extLst>
              <a:ext uri="{FF2B5EF4-FFF2-40B4-BE49-F238E27FC236}">
                <a16:creationId xmlns:a16="http://schemas.microsoft.com/office/drawing/2014/main" id="{233372B2-9D6C-4EFA-8AE7-ACEB6D0002E7}"/>
              </a:ext>
            </a:extLst>
          </p:cNvPr>
          <p:cNvSpPr/>
          <p:nvPr/>
        </p:nvSpPr>
        <p:spPr>
          <a:xfrm>
            <a:off x="8610600" y="1526339"/>
            <a:ext cx="2775336" cy="861774"/>
          </a:xfrm>
          <a:prstGeom prst="rect">
            <a:avLst/>
          </a:prstGeom>
          <a:ln>
            <a:noFill/>
          </a:ln>
        </p:spPr>
        <p:txBody>
          <a:bodyPr wrap="square">
            <a:spAutoFit/>
          </a:bodyPr>
          <a:lstStyle/>
          <a:p>
            <a:r>
              <a:rPr lang="en-US" sz="1000" dirty="0">
                <a:solidFill>
                  <a:srgbClr val="212121"/>
                </a:solidFill>
                <a:latin typeface="Athelas" panose="02000503000000020003"/>
                <a:cs typeface="Courier New" panose="02070309020205020404" pitchFamily="49" charset="0"/>
              </a:rPr>
              <a:t>The average amount of back or neck pain. 10 is the worse pain and 0 is no pain at all.</a:t>
            </a:r>
          </a:p>
          <a:p>
            <a:r>
              <a:rPr lang="en-US" sz="1000" dirty="0">
                <a:solidFill>
                  <a:srgbClr val="212121"/>
                </a:solidFill>
                <a:latin typeface="Athelas" panose="02000503000000020003"/>
                <a:cs typeface="Courier New" panose="02070309020205020404" pitchFamily="49" charset="0"/>
              </a:rPr>
              <a:t>3/10</a:t>
            </a:r>
          </a:p>
          <a:p>
            <a:r>
              <a:rPr lang="en-US" sz="1000" dirty="0">
                <a:solidFill>
                  <a:srgbClr val="212121"/>
                </a:solidFill>
                <a:latin typeface="Athelas" panose="02000503000000020003"/>
                <a:cs typeface="Courier New" panose="02070309020205020404" pitchFamily="49" charset="0"/>
              </a:rPr>
              <a:t>7) Do you have any of the following problems?</a:t>
            </a:r>
          </a:p>
          <a:p>
            <a:r>
              <a:rPr lang="en-US" sz="1000" dirty="0">
                <a:solidFill>
                  <a:srgbClr val="212121"/>
                </a:solidFill>
                <a:latin typeface="Athelas" panose="02000503000000020003"/>
                <a:cs typeface="Courier New" panose="02070309020205020404" pitchFamily="49" charset="0"/>
              </a:rPr>
              <a:t>Bladder incontinence, Joint pain</a:t>
            </a:r>
          </a:p>
        </p:txBody>
      </p:sp>
      <p:sp>
        <p:nvSpPr>
          <p:cNvPr id="20" name="TextBox 19">
            <a:extLst>
              <a:ext uri="{FF2B5EF4-FFF2-40B4-BE49-F238E27FC236}">
                <a16:creationId xmlns:a16="http://schemas.microsoft.com/office/drawing/2014/main" id="{E7D50856-0580-45B4-B284-6861CDA27E4F}"/>
              </a:ext>
            </a:extLst>
          </p:cNvPr>
          <p:cNvSpPr txBox="1"/>
          <p:nvPr/>
        </p:nvSpPr>
        <p:spPr>
          <a:xfrm>
            <a:off x="257175" y="1887639"/>
            <a:ext cx="277532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thelas" panose="02000503000000020003" pitchFamily="2" charset="77"/>
                <a:ea typeface="+mn-lt"/>
                <a:cs typeface="+mn-lt"/>
              </a:rPr>
              <a:t>Mr. x is a # </a:t>
            </a:r>
            <a:r>
              <a:rPr lang="en-US" sz="1000" err="1">
                <a:latin typeface="Athelas" panose="02000503000000020003" pitchFamily="2" charset="77"/>
                <a:ea typeface="+mn-lt"/>
                <a:cs typeface="+mn-lt"/>
              </a:rPr>
              <a:t>y.o</a:t>
            </a:r>
            <a:r>
              <a:rPr lang="en-US" sz="1000">
                <a:latin typeface="Athelas" panose="02000503000000020003" pitchFamily="2" charset="77"/>
                <a:ea typeface="+mn-lt"/>
                <a:cs typeface="+mn-lt"/>
              </a:rPr>
              <a:t>. male who presents for </a:t>
            </a:r>
            <a:r>
              <a:rPr lang="en-US" sz="1000">
                <a:solidFill>
                  <a:srgbClr val="000000"/>
                </a:solidFill>
                <a:latin typeface="Athelas" panose="02000503000000020003" pitchFamily="2" charset="77"/>
              </a:rPr>
              <a:t>follow up with his </a:t>
            </a:r>
            <a:r>
              <a:rPr lang="en-US" sz="1000">
                <a:solidFill>
                  <a:srgbClr val="212121"/>
                </a:solidFill>
                <a:latin typeface="Athelas" panose="02000503000000020003" pitchFamily="2" charset="77"/>
              </a:rPr>
              <a:t>MRI scan from last visit. </a:t>
            </a:r>
            <a:r>
              <a:rPr lang="en-US" sz="1000">
                <a:solidFill>
                  <a:srgbClr val="212121"/>
                </a:solidFill>
                <a:latin typeface="Athelas" panose="02000503000000020003" pitchFamily="2" charset="77"/>
                <a:ea typeface="+mn-lt"/>
                <a:cs typeface="+mn-lt"/>
              </a:rPr>
              <a:t>A few years ago, the patient was involved in a car accident and had minor brain damage. The patient reports no </a:t>
            </a:r>
            <a:r>
              <a:rPr lang="en-US" sz="1000">
                <a:latin typeface="Athelas" panose="02000503000000020003" pitchFamily="2" charset="77"/>
                <a:ea typeface="+mn-lt"/>
                <a:cs typeface="+mn-lt"/>
              </a:rPr>
              <a:t>personal history</a:t>
            </a:r>
            <a:r>
              <a:rPr lang="en-US" sz="1000">
                <a:solidFill>
                  <a:srgbClr val="000000"/>
                </a:solidFill>
                <a:latin typeface="Athelas" panose="02000503000000020003" pitchFamily="2" charset="77"/>
                <a:ea typeface="+mn-lt"/>
                <a:cs typeface="+mn-lt"/>
              </a:rPr>
              <a:t> of</a:t>
            </a:r>
            <a:r>
              <a:rPr lang="en-US" sz="1000">
                <a:solidFill>
                  <a:srgbClr val="212121"/>
                </a:solidFill>
                <a:latin typeface="Athelas" panose="02000503000000020003" pitchFamily="2" charset="77"/>
                <a:ea typeface="+mn-lt"/>
                <a:cs typeface="+mn-lt"/>
              </a:rPr>
              <a:t> tumors or cancer. The patient reports that he is experiencing </a:t>
            </a:r>
            <a:r>
              <a:rPr lang="en-US" sz="1000">
                <a:latin typeface="Athelas" panose="02000503000000020003" pitchFamily="2" charset="77"/>
                <a:ea typeface="+mn-lt"/>
                <a:cs typeface="+mn-lt"/>
              </a:rPr>
              <a:t>Nausea, Back pain, Neck pain, and Joint pain</a:t>
            </a:r>
            <a:r>
              <a:rPr lang="en-US" sz="1000">
                <a:solidFill>
                  <a:srgbClr val="000000"/>
                </a:solidFill>
                <a:latin typeface="Athelas" panose="02000503000000020003" pitchFamily="2" charset="77"/>
                <a:ea typeface="+mn-lt"/>
                <a:cs typeface="+mn-lt"/>
              </a:rPr>
              <a:t>, and the pain hasn't changed from last visit. </a:t>
            </a:r>
            <a:r>
              <a:rPr lang="en-US" sz="1000">
                <a:solidFill>
                  <a:srgbClr val="212121"/>
                </a:solidFill>
                <a:latin typeface="Athelas" panose="02000503000000020003" pitchFamily="2" charset="77"/>
                <a:ea typeface="+mn-lt"/>
                <a:cs typeface="+mn-lt"/>
              </a:rPr>
              <a:t>Based on the PHQ9 survey, the patient might be experiencing moderate depression. </a:t>
            </a:r>
            <a:endParaRPr lang="en-US" sz="1000">
              <a:latin typeface="Athelas" panose="02000503000000020003" pitchFamily="2" charset="77"/>
              <a:cs typeface="Calibri"/>
            </a:endParaRPr>
          </a:p>
        </p:txBody>
      </p:sp>
      <p:sp>
        <p:nvSpPr>
          <p:cNvPr id="22" name="TextBox 21">
            <a:extLst>
              <a:ext uri="{FF2B5EF4-FFF2-40B4-BE49-F238E27FC236}">
                <a16:creationId xmlns:a16="http://schemas.microsoft.com/office/drawing/2014/main" id="{897A7192-7F0B-459D-8CF8-1047FD98AA0A}"/>
              </a:ext>
            </a:extLst>
          </p:cNvPr>
          <p:cNvSpPr txBox="1"/>
          <p:nvPr/>
        </p:nvSpPr>
        <p:spPr>
          <a:xfrm>
            <a:off x="4607606" y="2819035"/>
            <a:ext cx="277532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thelas" panose="02000503000000020003" pitchFamily="2" charset="77"/>
                <a:ea typeface="+mn-lt"/>
                <a:cs typeface="+mn-lt"/>
              </a:rPr>
              <a:t>...</a:t>
            </a:r>
          </a:p>
          <a:p>
            <a:r>
              <a:rPr lang="en-US" sz="1000">
                <a:latin typeface="Athelas" panose="02000503000000020003" pitchFamily="2" charset="77"/>
                <a:ea typeface="+mn-lt"/>
                <a:cs typeface="+mn-lt"/>
              </a:rPr>
              <a:t>Have you been injured that you could attribute to scratching or video game.</a:t>
            </a:r>
            <a:endParaRPr lang="en-US" sz="1000">
              <a:latin typeface="Athelas" panose="02000503000000020003" pitchFamily="2" charset="77"/>
              <a:cs typeface="Calibri"/>
            </a:endParaRPr>
          </a:p>
          <a:p>
            <a:r>
              <a:rPr lang="en-US" sz="1000">
                <a:latin typeface="Athelas" panose="02000503000000020003" pitchFamily="2" charset="77"/>
                <a:ea typeface="+mn-lt"/>
                <a:cs typeface="+mn-lt"/>
              </a:rPr>
              <a:t>Yes to all of the above.</a:t>
            </a:r>
          </a:p>
          <a:p>
            <a:r>
              <a:rPr lang="en-US" sz="1000">
                <a:latin typeface="Athelas" panose="02000503000000020003" pitchFamily="2" charset="77"/>
                <a:cs typeface="Calibri"/>
              </a:rPr>
              <a:t>...</a:t>
            </a:r>
          </a:p>
        </p:txBody>
      </p:sp>
      <p:sp>
        <p:nvSpPr>
          <p:cNvPr id="25" name="TextBox 24">
            <a:extLst>
              <a:ext uri="{FF2B5EF4-FFF2-40B4-BE49-F238E27FC236}">
                <a16:creationId xmlns:a16="http://schemas.microsoft.com/office/drawing/2014/main" id="{46C52FE0-4780-4B3F-9414-E72448593C4A}"/>
              </a:ext>
            </a:extLst>
          </p:cNvPr>
          <p:cNvSpPr txBox="1"/>
          <p:nvPr/>
        </p:nvSpPr>
        <p:spPr>
          <a:xfrm>
            <a:off x="8610600" y="2665147"/>
            <a:ext cx="277532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212121"/>
                </a:solidFill>
                <a:latin typeface="Athelas" panose="02000503000000020003" pitchFamily="2" charset="77"/>
                <a:cs typeface="Courier New"/>
              </a:rPr>
              <a:t>…</a:t>
            </a:r>
          </a:p>
          <a:p>
            <a:r>
              <a:rPr lang="en-US" sz="1000">
                <a:solidFill>
                  <a:srgbClr val="212121"/>
                </a:solidFill>
                <a:latin typeface="Athelas" panose="02000503000000020003" pitchFamily="2" charset="77"/>
                <a:cs typeface="Courier New"/>
              </a:rPr>
              <a:t>The patient reports the problem has not happened in the past. The problem started I was injured in a car accident . Workup has included: MRI Brain, Neurology Assoc.. The patient reports a personal history of cancer or tumor. </a:t>
            </a:r>
          </a:p>
          <a:p>
            <a:r>
              <a:rPr lang="en-US" sz="1000">
                <a:solidFill>
                  <a:srgbClr val="212121"/>
                </a:solidFill>
                <a:latin typeface="Athelas" panose="02000503000000020003" pitchFamily="2" charset="77"/>
                <a:cs typeface="Courier New"/>
              </a:rPr>
              <a:t>… </a:t>
            </a:r>
            <a:endParaRPr lang="en-US" sz="1000">
              <a:latin typeface="Athelas" panose="02000503000000020003" pitchFamily="2" charset="77"/>
              <a:cs typeface="Calibri"/>
            </a:endParaRPr>
          </a:p>
        </p:txBody>
      </p:sp>
      <p:sp>
        <p:nvSpPr>
          <p:cNvPr id="31" name="TextBox 30">
            <a:extLst>
              <a:ext uri="{FF2B5EF4-FFF2-40B4-BE49-F238E27FC236}">
                <a16:creationId xmlns:a16="http://schemas.microsoft.com/office/drawing/2014/main" id="{60A18A92-1194-49AE-AF47-E810A930EBEC}"/>
              </a:ext>
            </a:extLst>
          </p:cNvPr>
          <p:cNvSpPr txBox="1"/>
          <p:nvPr/>
        </p:nvSpPr>
        <p:spPr>
          <a:xfrm>
            <a:off x="257175" y="1518307"/>
            <a:ext cx="2533650" cy="369332"/>
          </a:xfrm>
          <a:prstGeom prst="rect">
            <a:avLst/>
          </a:prstGeom>
          <a:noFill/>
        </p:spPr>
        <p:txBody>
          <a:bodyPr wrap="square">
            <a:spAutoFit/>
          </a:bodyPr>
          <a:lstStyle/>
          <a:p>
            <a:r>
              <a:rPr lang="en-US">
                <a:latin typeface="Montserrat SemiBold" panose="00000700000000000000" pitchFamily="2" charset="0"/>
              </a:rPr>
              <a:t>Doctor’s Summary</a:t>
            </a:r>
          </a:p>
        </p:txBody>
      </p:sp>
      <p:sp>
        <p:nvSpPr>
          <p:cNvPr id="32" name="TextBox 31">
            <a:extLst>
              <a:ext uri="{FF2B5EF4-FFF2-40B4-BE49-F238E27FC236}">
                <a16:creationId xmlns:a16="http://schemas.microsoft.com/office/drawing/2014/main" id="{8A160030-4943-47AB-85A0-950283A46AD3}"/>
              </a:ext>
            </a:extLst>
          </p:cNvPr>
          <p:cNvSpPr txBox="1"/>
          <p:nvPr/>
        </p:nvSpPr>
        <p:spPr>
          <a:xfrm>
            <a:off x="3237868" y="1772560"/>
            <a:ext cx="1145305" cy="369332"/>
          </a:xfrm>
          <a:prstGeom prst="rect">
            <a:avLst/>
          </a:prstGeom>
          <a:noFill/>
        </p:spPr>
        <p:txBody>
          <a:bodyPr wrap="square">
            <a:spAutoFit/>
          </a:bodyPr>
          <a:lstStyle/>
          <a:p>
            <a:r>
              <a:rPr lang="en-US">
                <a:latin typeface="Montserrat SemiBold" panose="00000700000000000000" pitchFamily="2" charset="0"/>
              </a:rPr>
              <a:t>TF RNN</a:t>
            </a:r>
          </a:p>
        </p:txBody>
      </p:sp>
      <p:sp>
        <p:nvSpPr>
          <p:cNvPr id="34" name="TextBox 33">
            <a:extLst>
              <a:ext uri="{FF2B5EF4-FFF2-40B4-BE49-F238E27FC236}">
                <a16:creationId xmlns:a16="http://schemas.microsoft.com/office/drawing/2014/main" id="{BA6A8E4D-BB60-462B-8222-7E56A4B6DFF6}"/>
              </a:ext>
            </a:extLst>
          </p:cNvPr>
          <p:cNvSpPr txBox="1"/>
          <p:nvPr/>
        </p:nvSpPr>
        <p:spPr>
          <a:xfrm>
            <a:off x="3310429" y="3065256"/>
            <a:ext cx="1145305" cy="369332"/>
          </a:xfrm>
          <a:prstGeom prst="rect">
            <a:avLst/>
          </a:prstGeom>
          <a:noFill/>
        </p:spPr>
        <p:txBody>
          <a:bodyPr wrap="square">
            <a:spAutoFit/>
          </a:bodyPr>
          <a:lstStyle/>
          <a:p>
            <a:r>
              <a:rPr lang="en-US">
                <a:latin typeface="Montserrat SemiBold" panose="00000700000000000000" pitchFamily="2" charset="0"/>
              </a:rPr>
              <a:t>GPT-2</a:t>
            </a:r>
          </a:p>
        </p:txBody>
      </p:sp>
      <p:sp>
        <p:nvSpPr>
          <p:cNvPr id="40" name="TextBox 39">
            <a:extLst>
              <a:ext uri="{FF2B5EF4-FFF2-40B4-BE49-F238E27FC236}">
                <a16:creationId xmlns:a16="http://schemas.microsoft.com/office/drawing/2014/main" id="{A7650619-CDD5-436A-8626-1E4F64BD4E8E}"/>
              </a:ext>
            </a:extLst>
          </p:cNvPr>
          <p:cNvSpPr txBox="1"/>
          <p:nvPr/>
        </p:nvSpPr>
        <p:spPr>
          <a:xfrm>
            <a:off x="7519190" y="1587894"/>
            <a:ext cx="911066" cy="738664"/>
          </a:xfrm>
          <a:prstGeom prst="rect">
            <a:avLst/>
          </a:prstGeom>
          <a:noFill/>
        </p:spPr>
        <p:txBody>
          <a:bodyPr wrap="square">
            <a:spAutoFit/>
          </a:bodyPr>
          <a:lstStyle/>
          <a:p>
            <a:pPr algn="ctr"/>
            <a:r>
              <a:rPr lang="en-US" sz="1400">
                <a:latin typeface="Montserrat SemiBold" panose="00000700000000000000" pitchFamily="2" charset="0"/>
              </a:rPr>
              <a:t>After 2000 epochs</a:t>
            </a:r>
          </a:p>
        </p:txBody>
      </p:sp>
      <p:sp>
        <p:nvSpPr>
          <p:cNvPr id="41" name="TextBox 40">
            <a:extLst>
              <a:ext uri="{FF2B5EF4-FFF2-40B4-BE49-F238E27FC236}">
                <a16:creationId xmlns:a16="http://schemas.microsoft.com/office/drawing/2014/main" id="{866406CF-3492-472E-9F66-AED4F48D93B1}"/>
              </a:ext>
            </a:extLst>
          </p:cNvPr>
          <p:cNvSpPr txBox="1"/>
          <p:nvPr/>
        </p:nvSpPr>
        <p:spPr>
          <a:xfrm>
            <a:off x="7534805" y="2880590"/>
            <a:ext cx="923922" cy="738664"/>
          </a:xfrm>
          <a:prstGeom prst="rect">
            <a:avLst/>
          </a:prstGeom>
          <a:noFill/>
        </p:spPr>
        <p:txBody>
          <a:bodyPr wrap="square">
            <a:spAutoFit/>
          </a:bodyPr>
          <a:lstStyle/>
          <a:p>
            <a:pPr algn="ctr"/>
            <a:r>
              <a:rPr lang="en-US" sz="1400">
                <a:latin typeface="Montserrat SemiBold" panose="00000700000000000000" pitchFamily="2" charset="0"/>
              </a:rPr>
              <a:t>After 2000 epochs</a:t>
            </a:r>
          </a:p>
        </p:txBody>
      </p:sp>
      <p:sp>
        <p:nvSpPr>
          <p:cNvPr id="42" name="TextBox 41">
            <a:extLst>
              <a:ext uri="{FF2B5EF4-FFF2-40B4-BE49-F238E27FC236}">
                <a16:creationId xmlns:a16="http://schemas.microsoft.com/office/drawing/2014/main" id="{BD56869D-581F-408C-B73E-D761CF551AB4}"/>
              </a:ext>
            </a:extLst>
          </p:cNvPr>
          <p:cNvSpPr txBox="1"/>
          <p:nvPr/>
        </p:nvSpPr>
        <p:spPr>
          <a:xfrm>
            <a:off x="257175" y="3884376"/>
            <a:ext cx="2775323" cy="461665"/>
          </a:xfrm>
          <a:prstGeom prst="rect">
            <a:avLst/>
          </a:prstGeom>
          <a:noFill/>
        </p:spPr>
        <p:txBody>
          <a:bodyPr wrap="square">
            <a:spAutoFit/>
          </a:bodyPr>
          <a:lstStyle/>
          <a:p>
            <a:r>
              <a:rPr lang="en-US" sz="2400" b="1">
                <a:solidFill>
                  <a:srgbClr val="EE592B"/>
                </a:solidFill>
                <a:latin typeface="Montserrat Medium" panose="00000600000000000000" pitchFamily="2" charset="0"/>
              </a:rPr>
              <a:t>Business Value </a:t>
            </a:r>
          </a:p>
        </p:txBody>
      </p:sp>
      <p:sp>
        <p:nvSpPr>
          <p:cNvPr id="43" name="TextBox 42">
            <a:extLst>
              <a:ext uri="{FF2B5EF4-FFF2-40B4-BE49-F238E27FC236}">
                <a16:creationId xmlns:a16="http://schemas.microsoft.com/office/drawing/2014/main" id="{218D211E-6ED7-4D97-B71B-211B165A3F2F}"/>
              </a:ext>
            </a:extLst>
          </p:cNvPr>
          <p:cNvSpPr txBox="1"/>
          <p:nvPr/>
        </p:nvSpPr>
        <p:spPr>
          <a:xfrm>
            <a:off x="6353175" y="3884376"/>
            <a:ext cx="4086225" cy="461665"/>
          </a:xfrm>
          <a:prstGeom prst="rect">
            <a:avLst/>
          </a:prstGeom>
          <a:noFill/>
        </p:spPr>
        <p:txBody>
          <a:bodyPr wrap="square">
            <a:spAutoFit/>
          </a:bodyPr>
          <a:lstStyle/>
          <a:p>
            <a:r>
              <a:rPr lang="en-US" sz="2400" b="1">
                <a:solidFill>
                  <a:srgbClr val="6E9A35"/>
                </a:solidFill>
                <a:latin typeface="Montserrat Medium" panose="00000600000000000000" pitchFamily="2" charset="0"/>
              </a:rPr>
              <a:t>Future Improvements </a:t>
            </a:r>
          </a:p>
        </p:txBody>
      </p:sp>
      <p:sp>
        <p:nvSpPr>
          <p:cNvPr id="44" name="TextBox 43">
            <a:extLst>
              <a:ext uri="{FF2B5EF4-FFF2-40B4-BE49-F238E27FC236}">
                <a16:creationId xmlns:a16="http://schemas.microsoft.com/office/drawing/2014/main" id="{DA3141F9-FCC8-4714-A8E0-58E4F900DA06}"/>
              </a:ext>
            </a:extLst>
          </p:cNvPr>
          <p:cNvSpPr txBox="1"/>
          <p:nvPr/>
        </p:nvSpPr>
        <p:spPr>
          <a:xfrm>
            <a:off x="6353176" y="4423611"/>
            <a:ext cx="481965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thelas" panose="02000503000000020003"/>
              </a:rPr>
              <a:t>Collect more data for model fine tuning </a:t>
            </a:r>
          </a:p>
          <a:p>
            <a:pPr marL="285750" indent="-285750">
              <a:buFont typeface="Arial" panose="020B0604020202020204" pitchFamily="34" charset="0"/>
              <a:buChar char="•"/>
            </a:pPr>
            <a:r>
              <a:rPr lang="en-US" dirty="0">
                <a:latin typeface="Athelas" panose="02000503000000020003"/>
              </a:rPr>
              <a:t>Compare more state-of-the-art models to obtain better result </a:t>
            </a:r>
          </a:p>
          <a:p>
            <a:pPr marL="285750" indent="-285750">
              <a:buFont typeface="Arial" panose="020B0604020202020204" pitchFamily="34" charset="0"/>
              <a:buChar char="•"/>
            </a:pPr>
            <a:r>
              <a:rPr lang="en-US" dirty="0">
                <a:latin typeface="Athelas" panose="02000503000000020003"/>
              </a:rPr>
              <a:t>Use reinforced learning to fine tune models with human preferences </a:t>
            </a:r>
          </a:p>
          <a:p>
            <a:pPr marL="285750" indent="-285750">
              <a:buFont typeface="Arial" panose="020B0604020202020204" pitchFamily="34" charset="0"/>
              <a:buChar char="•"/>
            </a:pPr>
            <a:endParaRPr lang="en-US" dirty="0">
              <a:latin typeface="Athelas" panose="02000503000000020003"/>
            </a:endParaRPr>
          </a:p>
        </p:txBody>
      </p:sp>
      <p:sp>
        <p:nvSpPr>
          <p:cNvPr id="2" name="TextBox 1">
            <a:extLst>
              <a:ext uri="{FF2B5EF4-FFF2-40B4-BE49-F238E27FC236}">
                <a16:creationId xmlns:a16="http://schemas.microsoft.com/office/drawing/2014/main" id="{BD298C6A-2674-4054-B237-84756A557D82}"/>
              </a:ext>
            </a:extLst>
          </p:cNvPr>
          <p:cNvSpPr txBox="1"/>
          <p:nvPr/>
        </p:nvSpPr>
        <p:spPr>
          <a:xfrm>
            <a:off x="212558" y="4343401"/>
            <a:ext cx="527985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atin typeface="Athelas" panose="02000503000000020003"/>
                <a:cs typeface="Calibri"/>
              </a:rPr>
              <a:t>A similarity between the original reports and the derivative reports. </a:t>
            </a:r>
          </a:p>
          <a:p>
            <a:pPr marL="285750" indent="-285750">
              <a:buFont typeface="Arial" panose="020B0604020202020204" pitchFamily="34" charset="0"/>
              <a:buChar char="•"/>
            </a:pPr>
            <a:r>
              <a:rPr lang="en-US">
                <a:latin typeface="Athelas" panose="02000503000000020003"/>
                <a:cs typeface="Calibri"/>
              </a:rPr>
              <a:t>A possibility of expansion to apply to more hospitals to generate survey reports. </a:t>
            </a:r>
          </a:p>
          <a:p>
            <a:pPr marL="285750" indent="-285750">
              <a:buFont typeface="Arial" panose="020B0604020202020204" pitchFamily="34" charset="0"/>
              <a:buChar char="•"/>
            </a:pPr>
            <a:r>
              <a:rPr lang="en-US">
                <a:latin typeface="Athelas" panose="02000503000000020003"/>
                <a:cs typeface="Calibri"/>
              </a:rPr>
              <a:t>A connection to hospital system and insurance company system</a:t>
            </a:r>
          </a:p>
          <a:p>
            <a:pPr marL="285750" indent="-285750">
              <a:buFont typeface="Arial" panose="020B0604020202020204" pitchFamily="34" charset="0"/>
              <a:buChar char="•"/>
            </a:pPr>
            <a:endParaRPr lang="en-US">
              <a:latin typeface="Athelas" panose="02000503000000020003"/>
              <a:cs typeface="Calibri"/>
            </a:endParaRPr>
          </a:p>
        </p:txBody>
      </p:sp>
      <p:cxnSp>
        <p:nvCxnSpPr>
          <p:cNvPr id="27" name="Google Shape;419;p41">
            <a:extLst>
              <a:ext uri="{FF2B5EF4-FFF2-40B4-BE49-F238E27FC236}">
                <a16:creationId xmlns:a16="http://schemas.microsoft.com/office/drawing/2014/main" id="{EDB0D237-40D2-4326-9F23-B1AB6C4AE191}"/>
              </a:ext>
            </a:extLst>
          </p:cNvPr>
          <p:cNvCxnSpPr>
            <a:cxnSpLocks/>
          </p:cNvCxnSpPr>
          <p:nvPr/>
        </p:nvCxnSpPr>
        <p:spPr>
          <a:xfrm>
            <a:off x="3165315" y="1524000"/>
            <a:ext cx="0" cy="2238375"/>
          </a:xfrm>
          <a:prstGeom prst="straightConnector1">
            <a:avLst/>
          </a:prstGeom>
          <a:noFill/>
          <a:ln w="38100" cap="flat" cmpd="sng">
            <a:solidFill>
              <a:srgbClr val="00A7D5">
                <a:alpha val="40784"/>
              </a:srgbClr>
            </a:solidFill>
            <a:prstDash val="solid"/>
            <a:round/>
            <a:headEnd type="none" w="sm" len="sm"/>
            <a:tailEnd type="none" w="sm" len="sm"/>
          </a:ln>
        </p:spPr>
      </p:cxnSp>
    </p:spTree>
    <p:extLst>
      <p:ext uri="{BB962C8B-B14F-4D97-AF65-F5344CB8AC3E}">
        <p14:creationId xmlns:p14="http://schemas.microsoft.com/office/powerpoint/2010/main" val="1384136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D5ED9A-15B4-AA45-A635-CEA429F0119B}"/>
              </a:ext>
            </a:extLst>
          </p:cNvPr>
          <p:cNvSpPr>
            <a:spLocks noGrp="1"/>
          </p:cNvSpPr>
          <p:nvPr>
            <p:ph type="sldNum" sz="quarter" idx="12"/>
          </p:nvPr>
        </p:nvSpPr>
        <p:spPr/>
        <p:txBody>
          <a:bodyPr/>
          <a:lstStyle/>
          <a:p>
            <a:fld id="{330EA680-D336-4FF7-8B7A-9848BB0A1C32}" type="slidenum">
              <a:rPr lang="en-US" smtClean="0"/>
              <a:t>11</a:t>
            </a:fld>
            <a:endParaRPr lang="en-US"/>
          </a:p>
        </p:txBody>
      </p:sp>
      <p:pic>
        <p:nvPicPr>
          <p:cNvPr id="9" name="Picture 8" descr="About Us | CarePartners of Connecticut">
            <a:extLst>
              <a:ext uri="{FF2B5EF4-FFF2-40B4-BE49-F238E27FC236}">
                <a16:creationId xmlns:a16="http://schemas.microsoft.com/office/drawing/2014/main" id="{12887333-DBD9-48ED-A1E9-5BE46948B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97" y="2428875"/>
            <a:ext cx="4046706"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99B569-0886-40F9-A2BD-5C96E70E5899}"/>
              </a:ext>
            </a:extLst>
          </p:cNvPr>
          <p:cNvSpPr txBox="1"/>
          <p:nvPr/>
        </p:nvSpPr>
        <p:spPr>
          <a:xfrm>
            <a:off x="508058" y="990600"/>
            <a:ext cx="2710999" cy="646331"/>
          </a:xfrm>
          <a:prstGeom prst="rect">
            <a:avLst/>
          </a:prstGeom>
          <a:noFill/>
        </p:spPr>
        <p:txBody>
          <a:bodyPr wrap="none" rtlCol="0">
            <a:spAutoFit/>
          </a:bodyPr>
          <a:lstStyle/>
          <a:p>
            <a:r>
              <a:rPr lang="en-US" sz="3600" b="1">
                <a:latin typeface="Montserrat SemiBold" panose="00000700000000000000" pitchFamily="2" charset="0"/>
              </a:rPr>
              <a:t>Thank You</a:t>
            </a:r>
          </a:p>
        </p:txBody>
      </p:sp>
      <p:sp>
        <p:nvSpPr>
          <p:cNvPr id="11" name="TextBox 10">
            <a:extLst>
              <a:ext uri="{FF2B5EF4-FFF2-40B4-BE49-F238E27FC236}">
                <a16:creationId xmlns:a16="http://schemas.microsoft.com/office/drawing/2014/main" id="{488C8B4E-5554-4A83-BEE6-B4E8143E9C3E}"/>
              </a:ext>
            </a:extLst>
          </p:cNvPr>
          <p:cNvSpPr txBox="1"/>
          <p:nvPr/>
        </p:nvSpPr>
        <p:spPr>
          <a:xfrm>
            <a:off x="508058" y="4230588"/>
            <a:ext cx="4587817" cy="2031325"/>
          </a:xfrm>
          <a:prstGeom prst="rect">
            <a:avLst/>
          </a:prstGeom>
          <a:noFill/>
        </p:spPr>
        <p:txBody>
          <a:bodyPr wrap="square" rtlCol="0">
            <a:spAutoFit/>
          </a:bodyPr>
          <a:lstStyle/>
          <a:p>
            <a:r>
              <a:rPr lang="en-US">
                <a:latin typeface="Montserrat Medium" panose="00000600000000000000" pitchFamily="2" charset="0"/>
              </a:rPr>
              <a:t>Contact us for project detail: </a:t>
            </a:r>
          </a:p>
          <a:p>
            <a:endParaRPr lang="en-US">
              <a:latin typeface="Montserrat Medium" panose="00000600000000000000" pitchFamily="2" charset="0"/>
            </a:endParaRPr>
          </a:p>
          <a:p>
            <a:pPr marL="285750" indent="-285750">
              <a:buFont typeface="Arial" panose="020B0604020202020204" pitchFamily="34" charset="0"/>
              <a:buChar char="•"/>
            </a:pPr>
            <a:r>
              <a:rPr lang="en-US" err="1">
                <a:latin typeface="Montserrat Medium" panose="00000600000000000000" pitchFamily="2" charset="0"/>
              </a:rPr>
              <a:t>Zihan</a:t>
            </a:r>
            <a:r>
              <a:rPr lang="en-US">
                <a:latin typeface="Montserrat Medium" panose="00000600000000000000" pitchFamily="2" charset="0"/>
              </a:rPr>
              <a:t> Wang: </a:t>
            </a:r>
            <a:r>
              <a:rPr lang="en-US">
                <a:latin typeface="Montserrat Medium" panose="00000600000000000000" pitchFamily="2" charset="0"/>
                <a:hlinkClick r:id="rId3"/>
              </a:rPr>
              <a:t>zwang207@jhu.edu</a:t>
            </a:r>
            <a:r>
              <a:rPr lang="en-US">
                <a:latin typeface="Montserrat Medium" panose="00000600000000000000" pitchFamily="2" charset="0"/>
              </a:rPr>
              <a:t> </a:t>
            </a:r>
          </a:p>
          <a:p>
            <a:pPr marL="285750" indent="-285750">
              <a:buFont typeface="Arial" panose="020B0604020202020204" pitchFamily="34" charset="0"/>
              <a:buChar char="•"/>
            </a:pPr>
            <a:r>
              <a:rPr lang="en-US">
                <a:latin typeface="Montserrat Medium" panose="00000600000000000000" pitchFamily="2" charset="0"/>
              </a:rPr>
              <a:t>Minghao Du: </a:t>
            </a:r>
            <a:r>
              <a:rPr lang="en-US">
                <a:latin typeface="Montserrat Medium" panose="00000600000000000000" pitchFamily="2" charset="0"/>
                <a:hlinkClick r:id="rId4"/>
              </a:rPr>
              <a:t>mdu5@jhu.edu</a:t>
            </a:r>
            <a:r>
              <a:rPr lang="en-US">
                <a:latin typeface="Montserrat Medium" panose="00000600000000000000" pitchFamily="2" charset="0"/>
              </a:rPr>
              <a:t> </a:t>
            </a:r>
          </a:p>
          <a:p>
            <a:pPr marL="285750" indent="-285750">
              <a:buFont typeface="Arial" panose="020B0604020202020204" pitchFamily="34" charset="0"/>
              <a:buChar char="•"/>
            </a:pPr>
            <a:r>
              <a:rPr lang="en-US" altLang="zh-CN" err="1">
                <a:latin typeface="Montserrat Medium" panose="00000600000000000000" pitchFamily="2" charset="0"/>
              </a:rPr>
              <a:t>Yujie</a:t>
            </a:r>
            <a:r>
              <a:rPr lang="zh-CN" altLang="en-US">
                <a:latin typeface="Montserrat Medium" panose="00000600000000000000" pitchFamily="2" charset="0"/>
              </a:rPr>
              <a:t> </a:t>
            </a:r>
            <a:r>
              <a:rPr lang="en-US" altLang="zh-CN">
                <a:latin typeface="Montserrat Medium" panose="00000600000000000000" pitchFamily="2" charset="0"/>
              </a:rPr>
              <a:t>Hu: </a:t>
            </a:r>
            <a:r>
              <a:rPr lang="en-US" altLang="zh-CN">
                <a:latin typeface="Montserrat Medium" panose="00000600000000000000" pitchFamily="2" charset="0"/>
                <a:hlinkClick r:id="rId5"/>
              </a:rPr>
              <a:t>yhu74@jhu.edu</a:t>
            </a:r>
            <a:r>
              <a:rPr lang="en-US" altLang="zh-CN">
                <a:latin typeface="Montserrat Medium" panose="00000600000000000000" pitchFamily="2" charset="0"/>
              </a:rPr>
              <a:t> </a:t>
            </a:r>
          </a:p>
          <a:p>
            <a:pPr marL="285750" indent="-285750">
              <a:buFont typeface="Arial" panose="020B0604020202020204" pitchFamily="34" charset="0"/>
              <a:buChar char="•"/>
            </a:pPr>
            <a:r>
              <a:rPr lang="en-US" altLang="zh-CN">
                <a:latin typeface="Montserrat Medium" panose="00000600000000000000" pitchFamily="2" charset="0"/>
              </a:rPr>
              <a:t>Zhao</a:t>
            </a:r>
            <a:r>
              <a:rPr lang="zh-CN" altLang="en-US">
                <a:latin typeface="Montserrat Medium" panose="00000600000000000000" pitchFamily="2" charset="0"/>
              </a:rPr>
              <a:t> </a:t>
            </a:r>
            <a:r>
              <a:rPr lang="en-US" altLang="zh-CN" err="1">
                <a:latin typeface="Montserrat Medium" panose="00000600000000000000" pitchFamily="2" charset="0"/>
              </a:rPr>
              <a:t>Su</a:t>
            </a:r>
            <a:r>
              <a:rPr lang="en-US" altLang="zh-CN">
                <a:latin typeface="Montserrat Medium" panose="00000600000000000000" pitchFamily="2" charset="0"/>
              </a:rPr>
              <a:t>: </a:t>
            </a:r>
            <a:r>
              <a:rPr lang="en-US" altLang="zh-CN">
                <a:latin typeface="Montserrat Medium" panose="00000600000000000000" pitchFamily="2" charset="0"/>
                <a:hlinkClick r:id="rId6"/>
              </a:rPr>
              <a:t>zsu13@jhu.edu</a:t>
            </a:r>
            <a:r>
              <a:rPr lang="en-US" altLang="zh-CN">
                <a:latin typeface="Montserrat Medium" panose="00000600000000000000" pitchFamily="2" charset="0"/>
              </a:rPr>
              <a:t> </a:t>
            </a:r>
          </a:p>
          <a:p>
            <a:pPr marL="285750" indent="-285750">
              <a:buFont typeface="Arial" panose="020B0604020202020204" pitchFamily="34" charset="0"/>
              <a:buChar char="•"/>
            </a:pPr>
            <a:r>
              <a:rPr lang="en-US" altLang="zh-CN" err="1">
                <a:latin typeface="Montserrat Medium" panose="00000600000000000000" pitchFamily="2" charset="0"/>
              </a:rPr>
              <a:t>Hanrui</a:t>
            </a:r>
            <a:r>
              <a:rPr lang="zh-CN" altLang="en-US">
                <a:latin typeface="Montserrat Medium" panose="00000600000000000000" pitchFamily="2" charset="0"/>
              </a:rPr>
              <a:t> </a:t>
            </a:r>
            <a:r>
              <a:rPr lang="en-US" altLang="zh-CN">
                <a:latin typeface="Montserrat Medium" panose="00000600000000000000" pitchFamily="2" charset="0"/>
              </a:rPr>
              <a:t>Zhong: </a:t>
            </a:r>
            <a:r>
              <a:rPr lang="en-US" altLang="zh-CN">
                <a:latin typeface="Montserrat Medium" panose="00000600000000000000" pitchFamily="2" charset="0"/>
                <a:hlinkClick r:id="rId7"/>
              </a:rPr>
              <a:t>hzhong12@jhu.edu</a:t>
            </a:r>
            <a:r>
              <a:rPr lang="en-US" altLang="zh-CN">
                <a:latin typeface="Montserrat Medium" panose="00000600000000000000" pitchFamily="2" charset="0"/>
              </a:rPr>
              <a:t> </a:t>
            </a:r>
          </a:p>
        </p:txBody>
      </p:sp>
    </p:spTree>
    <p:extLst>
      <p:ext uri="{BB962C8B-B14F-4D97-AF65-F5344CB8AC3E}">
        <p14:creationId xmlns:p14="http://schemas.microsoft.com/office/powerpoint/2010/main" val="2395088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48D81B-CC71-4756-AFD3-B35407C4F2AD}"/>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6" name="TextBox 5">
            <a:extLst>
              <a:ext uri="{FF2B5EF4-FFF2-40B4-BE49-F238E27FC236}">
                <a16:creationId xmlns:a16="http://schemas.microsoft.com/office/drawing/2014/main" id="{3697C6E5-7A03-4BBF-941F-2F9521481D0C}"/>
              </a:ext>
            </a:extLst>
          </p:cNvPr>
          <p:cNvSpPr txBox="1"/>
          <p:nvPr/>
        </p:nvSpPr>
        <p:spPr>
          <a:xfrm>
            <a:off x="204004" y="160968"/>
            <a:ext cx="6096000" cy="646331"/>
          </a:xfrm>
          <a:prstGeom prst="rect">
            <a:avLst/>
          </a:prstGeom>
          <a:noFill/>
        </p:spPr>
        <p:txBody>
          <a:bodyPr wrap="square">
            <a:spAutoFit/>
          </a:bodyPr>
          <a:lstStyle/>
          <a:p>
            <a:r>
              <a:rPr lang="en-US" sz="3600">
                <a:latin typeface="Montserrat SemiBold" panose="00000700000000000000" pitchFamily="2" charset="0"/>
              </a:rPr>
              <a:t>References </a:t>
            </a:r>
          </a:p>
        </p:txBody>
      </p:sp>
      <p:sp>
        <p:nvSpPr>
          <p:cNvPr id="7" name="Rectangle 6">
            <a:extLst>
              <a:ext uri="{FF2B5EF4-FFF2-40B4-BE49-F238E27FC236}">
                <a16:creationId xmlns:a16="http://schemas.microsoft.com/office/drawing/2014/main" id="{8D840CBF-CE06-154A-AE81-30BF83FB5C10}"/>
              </a:ext>
            </a:extLst>
          </p:cNvPr>
          <p:cNvSpPr/>
          <p:nvPr/>
        </p:nvSpPr>
        <p:spPr>
          <a:xfrm>
            <a:off x="1078716" y="1089164"/>
            <a:ext cx="10442575" cy="5632311"/>
          </a:xfrm>
          <a:prstGeom prst="rect">
            <a:avLst/>
          </a:prstGeom>
        </p:spPr>
        <p:txBody>
          <a:bodyPr wrap="square">
            <a:spAutoFit/>
          </a:bodyPr>
          <a:lstStyle/>
          <a:p>
            <a:r>
              <a:rPr lang="en-US"/>
              <a:t>Maxime. (2020, March 05). What is a transformer? Retrieved March 07, 2021, from https://</a:t>
            </a:r>
            <a:r>
              <a:rPr lang="en-US" err="1"/>
              <a:t>medium.com</a:t>
            </a:r>
            <a:r>
              <a:rPr lang="en-US"/>
              <a:t>/inside-machine-learning/what-is-a-transformer-d07dd1fbec04</a:t>
            </a:r>
          </a:p>
          <a:p>
            <a:endParaRPr lang="en-US"/>
          </a:p>
          <a:p>
            <a:r>
              <a:rPr lang="en-US" err="1"/>
              <a:t>Balodi</a:t>
            </a:r>
            <a:r>
              <a:rPr lang="en-US"/>
              <a:t>, T. (n.d.). </a:t>
            </a:r>
            <a:r>
              <a:rPr lang="en-US" err="1"/>
              <a:t>OpenAI's</a:t>
            </a:r>
            <a:r>
              <a:rPr lang="en-US"/>
              <a:t> GPT-2 (GENERATIVE Pre-Trained Transformer-2) : "AI that is too dangerous To Handle": Analytics steps. Retrieved March 07, 2021, from </a:t>
            </a:r>
            <a:r>
              <a:rPr lang="en-US">
                <a:hlinkClick r:id="rId2"/>
              </a:rPr>
              <a:t>https://www.analyticssteps.com/blogs/openais-gpt-2-generative-pre-trained-transformer-2-ai-that-is-too-dangerous-to-handle</a:t>
            </a:r>
            <a:endParaRPr lang="en-US"/>
          </a:p>
          <a:p>
            <a:endParaRPr lang="en-US">
              <a:effectLst/>
            </a:endParaRPr>
          </a:p>
          <a:p>
            <a:r>
              <a:rPr lang="en-US"/>
              <a:t>Text generation with an </a:t>
            </a:r>
            <a:r>
              <a:rPr lang="en-US" err="1"/>
              <a:t>rnn</a:t>
            </a:r>
            <a:r>
              <a:rPr lang="en-US"/>
              <a:t> : </a:t>
            </a:r>
            <a:r>
              <a:rPr lang="en-US" err="1"/>
              <a:t>Tensorflow</a:t>
            </a:r>
            <a:r>
              <a:rPr lang="en-US"/>
              <a:t> core. (n.d.). Retrieved March 07, 2021, from </a:t>
            </a:r>
            <a:r>
              <a:rPr lang="en-US">
                <a:hlinkClick r:id="rId3"/>
              </a:rPr>
              <a:t>https://www.tensorflow.org/tutorials/text/text_generation</a:t>
            </a:r>
            <a:endParaRPr lang="en-US"/>
          </a:p>
          <a:p>
            <a:endParaRPr lang="en-US"/>
          </a:p>
          <a:p>
            <a:r>
              <a:rPr lang="en-US" err="1"/>
              <a:t>Montantes</a:t>
            </a:r>
            <a:r>
              <a:rPr lang="en-US"/>
              <a:t>, J. (2019, June 27). Examining the Transformer architecture - Part 1: The </a:t>
            </a:r>
            <a:r>
              <a:rPr lang="en-US" err="1"/>
              <a:t>Openai</a:t>
            </a:r>
            <a:r>
              <a:rPr lang="en-US"/>
              <a:t> </a:t>
            </a:r>
            <a:r>
              <a:rPr lang="en-US" err="1"/>
              <a:t>Gpt</a:t>
            </a:r>
            <a:r>
              <a:rPr lang="en-US"/>
              <a:t> 2 CONTROVERSY. Retrieved March 07, 2021, from https://</a:t>
            </a:r>
            <a:r>
              <a:rPr lang="en-US" err="1"/>
              <a:t>towardsdatascience.com</a:t>
            </a:r>
            <a:r>
              <a:rPr lang="en-US"/>
              <a:t>/examining-the-transformer-architecture-part-1-the-openai-gpt-2-controversy-feceda4363bb</a:t>
            </a:r>
          </a:p>
          <a:p>
            <a:endParaRPr lang="en-US"/>
          </a:p>
          <a:p>
            <a:r>
              <a:rPr lang="en-US" sz="1800"/>
              <a:t>@article{radford2019language,</a:t>
            </a:r>
          </a:p>
          <a:p>
            <a:r>
              <a:rPr lang="en-US" sz="1800"/>
              <a:t>  title={Language Models are Unsupervised Multitask Learners},</a:t>
            </a:r>
          </a:p>
          <a:p>
            <a:r>
              <a:rPr lang="en-US" sz="1800"/>
              <a:t>  author={Radford, Alec and Wu, Jeff and Child, Rewon and Luan, David and </a:t>
            </a:r>
            <a:r>
              <a:rPr lang="en-US" sz="1800" err="1"/>
              <a:t>Amodei</a:t>
            </a:r>
            <a:r>
              <a:rPr lang="en-US" sz="1800"/>
              <a:t>, Dario and </a:t>
            </a:r>
            <a:r>
              <a:rPr lang="en-US" sz="1800" err="1"/>
              <a:t>Sutskever</a:t>
            </a:r>
            <a:r>
              <a:rPr lang="en-US" sz="1800"/>
              <a:t>, Ilya},</a:t>
            </a:r>
          </a:p>
          <a:p>
            <a:r>
              <a:rPr lang="en-US" sz="1800"/>
              <a:t>  year={2019}</a:t>
            </a:r>
          </a:p>
          <a:p>
            <a:r>
              <a:rPr lang="en-US" sz="1800"/>
              <a:t>}</a:t>
            </a:r>
            <a:endParaRPr lang="en-US"/>
          </a:p>
          <a:p>
            <a:endParaRPr lang="en-US">
              <a:effectLst/>
            </a:endParaRPr>
          </a:p>
        </p:txBody>
      </p:sp>
    </p:spTree>
    <p:extLst>
      <p:ext uri="{BB962C8B-B14F-4D97-AF65-F5344CB8AC3E}">
        <p14:creationId xmlns:p14="http://schemas.microsoft.com/office/powerpoint/2010/main" val="581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ECE4F1-E915-DB43-80E5-D467AE62A93C}"/>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2" name="标题 1"/>
          <p:cNvSpPr>
            <a:spLocks noGrp="1"/>
          </p:cNvSpPr>
          <p:nvPr>
            <p:ph type="title" idx="4294967295"/>
          </p:nvPr>
        </p:nvSpPr>
        <p:spPr>
          <a:xfrm>
            <a:off x="254000" y="333375"/>
            <a:ext cx="10515600" cy="1325563"/>
          </a:xfrm>
        </p:spPr>
        <p:txBody>
          <a:bodyPr>
            <a:normAutofit/>
          </a:bodyPr>
          <a:lstStyle/>
          <a:p>
            <a:r>
              <a:rPr lang="en-US" altLang="zh-CN" sz="3600" b="1">
                <a:latin typeface="Montserrat SemiBold" panose="00000700000000000000" pitchFamily="2" charset="0"/>
              </a:rPr>
              <a:t>Introduction</a:t>
            </a:r>
            <a:endParaRPr lang="en-US" sz="3600" b="1">
              <a:latin typeface="Montserrat SemiBold" panose="00000700000000000000" pitchFamily="2" charset="0"/>
            </a:endParaRPr>
          </a:p>
        </p:txBody>
      </p:sp>
      <p:sp>
        <p:nvSpPr>
          <p:cNvPr id="6" name="Google Shape;386;p40"/>
          <p:cNvSpPr/>
          <p:nvPr/>
        </p:nvSpPr>
        <p:spPr>
          <a:xfrm>
            <a:off x="981845" y="3632271"/>
            <a:ext cx="522356" cy="554379"/>
          </a:xfrm>
          <a:custGeom>
            <a:avLst/>
            <a:gdLst/>
            <a:ahLst/>
            <a:cxnLst/>
            <a:rect l="l" t="t" r="r" b="b"/>
            <a:pathLst>
              <a:path w="5340" h="6000" extrusionOk="0">
                <a:moveTo>
                  <a:pt x="5327" y="5693"/>
                </a:moveTo>
                <a:cubicBezTo>
                  <a:pt x="5062" y="4139"/>
                  <a:pt x="5062" y="4139"/>
                  <a:pt x="5062" y="4139"/>
                </a:cubicBezTo>
                <a:cubicBezTo>
                  <a:pt x="5033" y="3971"/>
                  <a:pt x="4914" y="3837"/>
                  <a:pt x="4752" y="3788"/>
                </a:cubicBezTo>
                <a:cubicBezTo>
                  <a:pt x="4036" y="3572"/>
                  <a:pt x="4036" y="3572"/>
                  <a:pt x="4036" y="3572"/>
                </a:cubicBezTo>
                <a:cubicBezTo>
                  <a:pt x="4021" y="3397"/>
                  <a:pt x="3949" y="3232"/>
                  <a:pt x="3830" y="3101"/>
                </a:cubicBezTo>
                <a:cubicBezTo>
                  <a:pt x="3734" y="2997"/>
                  <a:pt x="3614" y="2920"/>
                  <a:pt x="3482" y="2878"/>
                </a:cubicBezTo>
                <a:cubicBezTo>
                  <a:pt x="3504" y="2853"/>
                  <a:pt x="3525" y="2828"/>
                  <a:pt x="3544" y="2804"/>
                </a:cubicBezTo>
                <a:cubicBezTo>
                  <a:pt x="3715" y="2587"/>
                  <a:pt x="3806" y="2349"/>
                  <a:pt x="3829" y="2186"/>
                </a:cubicBezTo>
                <a:cubicBezTo>
                  <a:pt x="3884" y="2186"/>
                  <a:pt x="3884" y="2186"/>
                  <a:pt x="3884" y="2186"/>
                </a:cubicBezTo>
                <a:cubicBezTo>
                  <a:pt x="4028" y="2186"/>
                  <a:pt x="4145" y="2069"/>
                  <a:pt x="4145" y="1925"/>
                </a:cubicBezTo>
                <a:cubicBezTo>
                  <a:pt x="4145" y="1792"/>
                  <a:pt x="4145" y="1792"/>
                  <a:pt x="4145" y="1792"/>
                </a:cubicBezTo>
                <a:cubicBezTo>
                  <a:pt x="4145" y="1696"/>
                  <a:pt x="4091" y="1609"/>
                  <a:pt x="4010" y="1564"/>
                </a:cubicBezTo>
                <a:cubicBezTo>
                  <a:pt x="4010" y="1243"/>
                  <a:pt x="4010" y="1243"/>
                  <a:pt x="4010" y="1243"/>
                </a:cubicBezTo>
                <a:cubicBezTo>
                  <a:pt x="4010" y="1194"/>
                  <a:pt x="3970" y="1155"/>
                  <a:pt x="3922" y="1155"/>
                </a:cubicBezTo>
                <a:cubicBezTo>
                  <a:pt x="3873" y="1155"/>
                  <a:pt x="3834" y="1194"/>
                  <a:pt x="3834" y="1243"/>
                </a:cubicBezTo>
                <a:cubicBezTo>
                  <a:pt x="3834" y="1603"/>
                  <a:pt x="3834" y="1603"/>
                  <a:pt x="3834" y="1603"/>
                </a:cubicBezTo>
                <a:cubicBezTo>
                  <a:pt x="3800" y="1609"/>
                  <a:pt x="3759" y="1619"/>
                  <a:pt x="3717" y="1637"/>
                </a:cubicBezTo>
                <a:cubicBezTo>
                  <a:pt x="3713" y="1639"/>
                  <a:pt x="3709" y="1640"/>
                  <a:pt x="3705" y="1643"/>
                </a:cubicBezTo>
                <a:cubicBezTo>
                  <a:pt x="3695" y="1647"/>
                  <a:pt x="3686" y="1651"/>
                  <a:pt x="3677" y="1657"/>
                </a:cubicBezTo>
                <a:cubicBezTo>
                  <a:pt x="3677" y="948"/>
                  <a:pt x="3677" y="948"/>
                  <a:pt x="3677" y="948"/>
                </a:cubicBezTo>
                <a:cubicBezTo>
                  <a:pt x="3677" y="753"/>
                  <a:pt x="3517" y="594"/>
                  <a:pt x="3322" y="594"/>
                </a:cubicBezTo>
                <a:cubicBezTo>
                  <a:pt x="3079" y="594"/>
                  <a:pt x="3079" y="594"/>
                  <a:pt x="3079" y="594"/>
                </a:cubicBezTo>
                <a:cubicBezTo>
                  <a:pt x="2996" y="594"/>
                  <a:pt x="2914" y="623"/>
                  <a:pt x="2849" y="676"/>
                </a:cubicBezTo>
                <a:cubicBezTo>
                  <a:pt x="2825" y="695"/>
                  <a:pt x="2825" y="695"/>
                  <a:pt x="2825" y="695"/>
                </a:cubicBezTo>
                <a:cubicBezTo>
                  <a:pt x="2782" y="731"/>
                  <a:pt x="2727" y="751"/>
                  <a:pt x="2670" y="751"/>
                </a:cubicBezTo>
                <a:cubicBezTo>
                  <a:pt x="2614" y="751"/>
                  <a:pt x="2558" y="731"/>
                  <a:pt x="2515" y="695"/>
                </a:cubicBezTo>
                <a:cubicBezTo>
                  <a:pt x="2491" y="676"/>
                  <a:pt x="2491" y="676"/>
                  <a:pt x="2491" y="676"/>
                </a:cubicBezTo>
                <a:cubicBezTo>
                  <a:pt x="2426" y="623"/>
                  <a:pt x="2344" y="594"/>
                  <a:pt x="2261" y="594"/>
                </a:cubicBezTo>
                <a:cubicBezTo>
                  <a:pt x="2018" y="594"/>
                  <a:pt x="2018" y="594"/>
                  <a:pt x="2018" y="594"/>
                </a:cubicBezTo>
                <a:cubicBezTo>
                  <a:pt x="1823" y="594"/>
                  <a:pt x="1663" y="753"/>
                  <a:pt x="1663" y="948"/>
                </a:cubicBezTo>
                <a:cubicBezTo>
                  <a:pt x="1663" y="1657"/>
                  <a:pt x="1663" y="1657"/>
                  <a:pt x="1663" y="1657"/>
                </a:cubicBezTo>
                <a:cubicBezTo>
                  <a:pt x="1654" y="1651"/>
                  <a:pt x="1645" y="1647"/>
                  <a:pt x="1635" y="1643"/>
                </a:cubicBezTo>
                <a:cubicBezTo>
                  <a:pt x="1631" y="1640"/>
                  <a:pt x="1627" y="1639"/>
                  <a:pt x="1623" y="1637"/>
                </a:cubicBezTo>
                <a:cubicBezTo>
                  <a:pt x="1581" y="1619"/>
                  <a:pt x="1540" y="1609"/>
                  <a:pt x="1506" y="1603"/>
                </a:cubicBezTo>
                <a:cubicBezTo>
                  <a:pt x="1506" y="692"/>
                  <a:pt x="1506" y="692"/>
                  <a:pt x="1506" y="692"/>
                </a:cubicBezTo>
                <a:cubicBezTo>
                  <a:pt x="1506" y="407"/>
                  <a:pt x="1737" y="176"/>
                  <a:pt x="2022" y="176"/>
                </a:cubicBezTo>
                <a:cubicBezTo>
                  <a:pt x="3318" y="176"/>
                  <a:pt x="3318" y="176"/>
                  <a:pt x="3318" y="176"/>
                </a:cubicBezTo>
                <a:cubicBezTo>
                  <a:pt x="3603" y="176"/>
                  <a:pt x="3834" y="407"/>
                  <a:pt x="3834" y="692"/>
                </a:cubicBezTo>
                <a:cubicBezTo>
                  <a:pt x="3834" y="830"/>
                  <a:pt x="3834" y="830"/>
                  <a:pt x="3834" y="830"/>
                </a:cubicBezTo>
                <a:cubicBezTo>
                  <a:pt x="3834" y="878"/>
                  <a:pt x="3873" y="918"/>
                  <a:pt x="3922" y="918"/>
                </a:cubicBezTo>
                <a:cubicBezTo>
                  <a:pt x="3970" y="918"/>
                  <a:pt x="4010" y="878"/>
                  <a:pt x="4010" y="830"/>
                </a:cubicBezTo>
                <a:cubicBezTo>
                  <a:pt x="4010" y="692"/>
                  <a:pt x="4010" y="692"/>
                  <a:pt x="4010" y="692"/>
                </a:cubicBezTo>
                <a:cubicBezTo>
                  <a:pt x="4010" y="310"/>
                  <a:pt x="3699" y="0"/>
                  <a:pt x="3318" y="0"/>
                </a:cubicBezTo>
                <a:cubicBezTo>
                  <a:pt x="2022" y="0"/>
                  <a:pt x="2022" y="0"/>
                  <a:pt x="2022" y="0"/>
                </a:cubicBezTo>
                <a:cubicBezTo>
                  <a:pt x="1641" y="0"/>
                  <a:pt x="1330" y="310"/>
                  <a:pt x="1330" y="692"/>
                </a:cubicBezTo>
                <a:cubicBezTo>
                  <a:pt x="1330" y="1564"/>
                  <a:pt x="1330" y="1564"/>
                  <a:pt x="1330" y="1564"/>
                </a:cubicBezTo>
                <a:cubicBezTo>
                  <a:pt x="1249" y="1609"/>
                  <a:pt x="1195" y="1696"/>
                  <a:pt x="1195" y="1792"/>
                </a:cubicBezTo>
                <a:cubicBezTo>
                  <a:pt x="1195" y="1925"/>
                  <a:pt x="1195" y="1925"/>
                  <a:pt x="1195" y="1925"/>
                </a:cubicBezTo>
                <a:cubicBezTo>
                  <a:pt x="1195" y="2069"/>
                  <a:pt x="1312" y="2186"/>
                  <a:pt x="1456" y="2186"/>
                </a:cubicBezTo>
                <a:cubicBezTo>
                  <a:pt x="1511" y="2186"/>
                  <a:pt x="1511" y="2186"/>
                  <a:pt x="1511" y="2186"/>
                </a:cubicBezTo>
                <a:cubicBezTo>
                  <a:pt x="1534" y="2349"/>
                  <a:pt x="1625" y="2587"/>
                  <a:pt x="1796" y="2804"/>
                </a:cubicBezTo>
                <a:cubicBezTo>
                  <a:pt x="1815" y="2828"/>
                  <a:pt x="1836" y="2853"/>
                  <a:pt x="1858" y="2878"/>
                </a:cubicBezTo>
                <a:cubicBezTo>
                  <a:pt x="1554" y="2975"/>
                  <a:pt x="1332" y="3249"/>
                  <a:pt x="1304" y="3572"/>
                </a:cubicBezTo>
                <a:cubicBezTo>
                  <a:pt x="588" y="3788"/>
                  <a:pt x="588" y="3788"/>
                  <a:pt x="588" y="3788"/>
                </a:cubicBezTo>
                <a:cubicBezTo>
                  <a:pt x="426" y="3837"/>
                  <a:pt x="307" y="3971"/>
                  <a:pt x="278" y="4139"/>
                </a:cubicBezTo>
                <a:cubicBezTo>
                  <a:pt x="171" y="4770"/>
                  <a:pt x="171" y="4770"/>
                  <a:pt x="171" y="4770"/>
                </a:cubicBezTo>
                <a:cubicBezTo>
                  <a:pt x="163" y="4818"/>
                  <a:pt x="195" y="4863"/>
                  <a:pt x="243" y="4871"/>
                </a:cubicBezTo>
                <a:cubicBezTo>
                  <a:pt x="290" y="4879"/>
                  <a:pt x="336" y="4847"/>
                  <a:pt x="344" y="4799"/>
                </a:cubicBezTo>
                <a:cubicBezTo>
                  <a:pt x="452" y="4168"/>
                  <a:pt x="452" y="4168"/>
                  <a:pt x="452" y="4168"/>
                </a:cubicBezTo>
                <a:cubicBezTo>
                  <a:pt x="469" y="4067"/>
                  <a:pt x="541" y="3986"/>
                  <a:pt x="639" y="3956"/>
                </a:cubicBezTo>
                <a:cubicBezTo>
                  <a:pt x="1301" y="3756"/>
                  <a:pt x="1301" y="3756"/>
                  <a:pt x="1301" y="3756"/>
                </a:cubicBezTo>
                <a:cubicBezTo>
                  <a:pt x="1301" y="3930"/>
                  <a:pt x="1301" y="3930"/>
                  <a:pt x="1301" y="3930"/>
                </a:cubicBezTo>
                <a:cubicBezTo>
                  <a:pt x="1150" y="3958"/>
                  <a:pt x="1020" y="4062"/>
                  <a:pt x="967" y="4207"/>
                </a:cubicBezTo>
                <a:cubicBezTo>
                  <a:pt x="953" y="4245"/>
                  <a:pt x="944" y="4285"/>
                  <a:pt x="941" y="4326"/>
                </a:cubicBezTo>
                <a:cubicBezTo>
                  <a:pt x="877" y="5147"/>
                  <a:pt x="877" y="5147"/>
                  <a:pt x="877" y="5147"/>
                </a:cubicBezTo>
                <a:cubicBezTo>
                  <a:pt x="872" y="5209"/>
                  <a:pt x="894" y="5271"/>
                  <a:pt x="936" y="5317"/>
                </a:cubicBezTo>
                <a:cubicBezTo>
                  <a:pt x="978" y="5362"/>
                  <a:pt x="1038" y="5388"/>
                  <a:pt x="1100" y="5388"/>
                </a:cubicBezTo>
                <a:cubicBezTo>
                  <a:pt x="1209" y="5388"/>
                  <a:pt x="1209" y="5388"/>
                  <a:pt x="1209" y="5388"/>
                </a:cubicBezTo>
                <a:cubicBezTo>
                  <a:pt x="1258" y="5388"/>
                  <a:pt x="1297" y="5349"/>
                  <a:pt x="1297" y="5300"/>
                </a:cubicBezTo>
                <a:cubicBezTo>
                  <a:pt x="1297" y="5252"/>
                  <a:pt x="1258" y="5212"/>
                  <a:pt x="1209" y="5212"/>
                </a:cubicBezTo>
                <a:cubicBezTo>
                  <a:pt x="1100" y="5212"/>
                  <a:pt x="1100" y="5212"/>
                  <a:pt x="1100" y="5212"/>
                </a:cubicBezTo>
                <a:cubicBezTo>
                  <a:pt x="1087" y="5212"/>
                  <a:pt x="1074" y="5207"/>
                  <a:pt x="1065" y="5197"/>
                </a:cubicBezTo>
                <a:cubicBezTo>
                  <a:pt x="1056" y="5187"/>
                  <a:pt x="1051" y="5174"/>
                  <a:pt x="1052" y="5161"/>
                </a:cubicBezTo>
                <a:cubicBezTo>
                  <a:pt x="1116" y="4340"/>
                  <a:pt x="1116" y="4340"/>
                  <a:pt x="1116" y="4340"/>
                </a:cubicBezTo>
                <a:cubicBezTo>
                  <a:pt x="1118" y="4315"/>
                  <a:pt x="1124" y="4291"/>
                  <a:pt x="1132" y="4267"/>
                </a:cubicBezTo>
                <a:cubicBezTo>
                  <a:pt x="1169" y="4167"/>
                  <a:pt x="1269" y="4099"/>
                  <a:pt x="1381" y="4098"/>
                </a:cubicBezTo>
                <a:cubicBezTo>
                  <a:pt x="1395" y="4098"/>
                  <a:pt x="1395" y="4098"/>
                  <a:pt x="1395" y="4098"/>
                </a:cubicBezTo>
                <a:cubicBezTo>
                  <a:pt x="1396" y="4098"/>
                  <a:pt x="1397" y="4098"/>
                  <a:pt x="1397" y="4098"/>
                </a:cubicBezTo>
                <a:cubicBezTo>
                  <a:pt x="1506" y="4098"/>
                  <a:pt x="1602" y="4160"/>
                  <a:pt x="1643" y="4255"/>
                </a:cubicBezTo>
                <a:cubicBezTo>
                  <a:pt x="1654" y="4282"/>
                  <a:pt x="1661" y="4311"/>
                  <a:pt x="1663" y="4340"/>
                </a:cubicBezTo>
                <a:cubicBezTo>
                  <a:pt x="1727" y="5161"/>
                  <a:pt x="1727" y="5161"/>
                  <a:pt x="1727" y="5161"/>
                </a:cubicBezTo>
                <a:cubicBezTo>
                  <a:pt x="1728" y="5174"/>
                  <a:pt x="1724" y="5187"/>
                  <a:pt x="1715" y="5197"/>
                </a:cubicBezTo>
                <a:cubicBezTo>
                  <a:pt x="1706" y="5207"/>
                  <a:pt x="1693" y="5212"/>
                  <a:pt x="1680" y="5212"/>
                </a:cubicBezTo>
                <a:cubicBezTo>
                  <a:pt x="1570" y="5212"/>
                  <a:pt x="1570" y="5212"/>
                  <a:pt x="1570" y="5212"/>
                </a:cubicBezTo>
                <a:cubicBezTo>
                  <a:pt x="1522" y="5212"/>
                  <a:pt x="1482" y="5252"/>
                  <a:pt x="1482" y="5300"/>
                </a:cubicBezTo>
                <a:cubicBezTo>
                  <a:pt x="1482" y="5349"/>
                  <a:pt x="1522" y="5388"/>
                  <a:pt x="1570" y="5388"/>
                </a:cubicBezTo>
                <a:cubicBezTo>
                  <a:pt x="1680" y="5388"/>
                  <a:pt x="1680" y="5388"/>
                  <a:pt x="1680" y="5388"/>
                </a:cubicBezTo>
                <a:cubicBezTo>
                  <a:pt x="1742" y="5388"/>
                  <a:pt x="1802" y="5362"/>
                  <a:pt x="1844" y="5317"/>
                </a:cubicBezTo>
                <a:cubicBezTo>
                  <a:pt x="1886" y="5271"/>
                  <a:pt x="1907" y="5209"/>
                  <a:pt x="1903" y="5148"/>
                </a:cubicBezTo>
                <a:cubicBezTo>
                  <a:pt x="1838" y="4326"/>
                  <a:pt x="1838" y="4326"/>
                  <a:pt x="1838" y="4326"/>
                </a:cubicBezTo>
                <a:cubicBezTo>
                  <a:pt x="1835" y="4278"/>
                  <a:pt x="1823" y="4231"/>
                  <a:pt x="1805" y="4187"/>
                </a:cubicBezTo>
                <a:cubicBezTo>
                  <a:pt x="1747" y="4050"/>
                  <a:pt x="1623" y="3955"/>
                  <a:pt x="1477" y="3930"/>
                </a:cubicBezTo>
                <a:cubicBezTo>
                  <a:pt x="1477" y="3703"/>
                  <a:pt x="1477" y="3703"/>
                  <a:pt x="1477" y="3703"/>
                </a:cubicBezTo>
                <a:cubicBezTo>
                  <a:pt x="1779" y="3612"/>
                  <a:pt x="1779" y="3612"/>
                  <a:pt x="1779" y="3612"/>
                </a:cubicBezTo>
                <a:cubicBezTo>
                  <a:pt x="1807" y="3670"/>
                  <a:pt x="1861" y="3795"/>
                  <a:pt x="1969" y="4065"/>
                </a:cubicBezTo>
                <a:cubicBezTo>
                  <a:pt x="2078" y="4337"/>
                  <a:pt x="2213" y="4685"/>
                  <a:pt x="2342" y="5024"/>
                </a:cubicBezTo>
                <a:cubicBezTo>
                  <a:pt x="2343" y="5027"/>
                  <a:pt x="2344" y="5030"/>
                  <a:pt x="2346" y="5033"/>
                </a:cubicBezTo>
                <a:cubicBezTo>
                  <a:pt x="2432" y="5259"/>
                  <a:pt x="2516" y="5481"/>
                  <a:pt x="2588" y="5672"/>
                </a:cubicBezTo>
                <a:cubicBezTo>
                  <a:pt x="2601" y="5706"/>
                  <a:pt x="2633" y="5729"/>
                  <a:pt x="2670" y="5729"/>
                </a:cubicBezTo>
                <a:cubicBezTo>
                  <a:pt x="2707" y="5729"/>
                  <a:pt x="2739" y="5706"/>
                  <a:pt x="2752" y="5672"/>
                </a:cubicBezTo>
                <a:cubicBezTo>
                  <a:pt x="2824" y="5481"/>
                  <a:pt x="2908" y="5259"/>
                  <a:pt x="2994" y="5033"/>
                </a:cubicBezTo>
                <a:cubicBezTo>
                  <a:pt x="2996" y="5030"/>
                  <a:pt x="2997" y="5027"/>
                  <a:pt x="2998" y="5024"/>
                </a:cubicBezTo>
                <a:cubicBezTo>
                  <a:pt x="3127" y="4686"/>
                  <a:pt x="3262" y="4337"/>
                  <a:pt x="3371" y="4065"/>
                </a:cubicBezTo>
                <a:cubicBezTo>
                  <a:pt x="3479" y="3795"/>
                  <a:pt x="3533" y="3670"/>
                  <a:pt x="3561" y="3612"/>
                </a:cubicBezTo>
                <a:cubicBezTo>
                  <a:pt x="3863" y="3703"/>
                  <a:pt x="3863" y="3703"/>
                  <a:pt x="3863" y="3703"/>
                </a:cubicBezTo>
                <a:cubicBezTo>
                  <a:pt x="3863" y="4222"/>
                  <a:pt x="3863" y="4222"/>
                  <a:pt x="3863" y="4222"/>
                </a:cubicBezTo>
                <a:cubicBezTo>
                  <a:pt x="3654" y="4263"/>
                  <a:pt x="3495" y="4447"/>
                  <a:pt x="3495" y="4668"/>
                </a:cubicBezTo>
                <a:cubicBezTo>
                  <a:pt x="3495" y="4919"/>
                  <a:pt x="3699" y="5123"/>
                  <a:pt x="3950" y="5123"/>
                </a:cubicBezTo>
                <a:cubicBezTo>
                  <a:pt x="4200" y="5123"/>
                  <a:pt x="4404" y="4919"/>
                  <a:pt x="4404" y="4668"/>
                </a:cubicBezTo>
                <a:cubicBezTo>
                  <a:pt x="4404" y="4448"/>
                  <a:pt x="4247" y="4264"/>
                  <a:pt x="4039" y="4223"/>
                </a:cubicBezTo>
                <a:cubicBezTo>
                  <a:pt x="4039" y="3756"/>
                  <a:pt x="4039" y="3756"/>
                  <a:pt x="4039" y="3756"/>
                </a:cubicBezTo>
                <a:cubicBezTo>
                  <a:pt x="4701" y="3956"/>
                  <a:pt x="4701" y="3956"/>
                  <a:pt x="4701" y="3956"/>
                </a:cubicBezTo>
                <a:cubicBezTo>
                  <a:pt x="4799" y="3986"/>
                  <a:pt x="4871" y="4067"/>
                  <a:pt x="4888" y="4168"/>
                </a:cubicBezTo>
                <a:cubicBezTo>
                  <a:pt x="5154" y="5722"/>
                  <a:pt x="5154" y="5722"/>
                  <a:pt x="5154" y="5722"/>
                </a:cubicBezTo>
                <a:cubicBezTo>
                  <a:pt x="5158" y="5748"/>
                  <a:pt x="5151" y="5773"/>
                  <a:pt x="5134" y="5793"/>
                </a:cubicBezTo>
                <a:cubicBezTo>
                  <a:pt x="5118" y="5813"/>
                  <a:pt x="5094" y="5824"/>
                  <a:pt x="5068" y="5824"/>
                </a:cubicBezTo>
                <a:cubicBezTo>
                  <a:pt x="272" y="5824"/>
                  <a:pt x="272" y="5824"/>
                  <a:pt x="272" y="5824"/>
                </a:cubicBezTo>
                <a:cubicBezTo>
                  <a:pt x="246" y="5824"/>
                  <a:pt x="222" y="5813"/>
                  <a:pt x="206" y="5793"/>
                </a:cubicBezTo>
                <a:cubicBezTo>
                  <a:pt x="189" y="5773"/>
                  <a:pt x="182" y="5748"/>
                  <a:pt x="186" y="5722"/>
                </a:cubicBezTo>
                <a:cubicBezTo>
                  <a:pt x="274" y="5210"/>
                  <a:pt x="274" y="5210"/>
                  <a:pt x="274" y="5210"/>
                </a:cubicBezTo>
                <a:cubicBezTo>
                  <a:pt x="282" y="5162"/>
                  <a:pt x="250" y="5116"/>
                  <a:pt x="202" y="5108"/>
                </a:cubicBezTo>
                <a:cubicBezTo>
                  <a:pt x="154" y="5100"/>
                  <a:pt x="109" y="5132"/>
                  <a:pt x="101" y="5180"/>
                </a:cubicBezTo>
                <a:cubicBezTo>
                  <a:pt x="13" y="5693"/>
                  <a:pt x="13" y="5693"/>
                  <a:pt x="13" y="5693"/>
                </a:cubicBezTo>
                <a:cubicBezTo>
                  <a:pt x="0" y="5769"/>
                  <a:pt x="21" y="5847"/>
                  <a:pt x="71" y="5907"/>
                </a:cubicBezTo>
                <a:cubicBezTo>
                  <a:pt x="121" y="5966"/>
                  <a:pt x="195" y="6000"/>
                  <a:pt x="272" y="6000"/>
                </a:cubicBezTo>
                <a:cubicBezTo>
                  <a:pt x="5068" y="6000"/>
                  <a:pt x="5068" y="6000"/>
                  <a:pt x="5068" y="6000"/>
                </a:cubicBezTo>
                <a:cubicBezTo>
                  <a:pt x="5145" y="6000"/>
                  <a:pt x="5219" y="5966"/>
                  <a:pt x="5269" y="5907"/>
                </a:cubicBezTo>
                <a:cubicBezTo>
                  <a:pt x="5319" y="5847"/>
                  <a:pt x="5340" y="5769"/>
                  <a:pt x="5327" y="5693"/>
                </a:cubicBezTo>
                <a:close/>
                <a:moveTo>
                  <a:pt x="3835" y="1782"/>
                </a:moveTo>
                <a:cubicBezTo>
                  <a:pt x="3882" y="1771"/>
                  <a:pt x="3919" y="1771"/>
                  <a:pt x="3920" y="1771"/>
                </a:cubicBezTo>
                <a:cubicBezTo>
                  <a:pt x="3935" y="1771"/>
                  <a:pt x="3950" y="1767"/>
                  <a:pt x="3963" y="1761"/>
                </a:cubicBezTo>
                <a:cubicBezTo>
                  <a:pt x="3967" y="1770"/>
                  <a:pt x="3969" y="1781"/>
                  <a:pt x="3969" y="1792"/>
                </a:cubicBezTo>
                <a:cubicBezTo>
                  <a:pt x="3969" y="1925"/>
                  <a:pt x="3969" y="1925"/>
                  <a:pt x="3969" y="1925"/>
                </a:cubicBezTo>
                <a:cubicBezTo>
                  <a:pt x="3969" y="1972"/>
                  <a:pt x="3931" y="2010"/>
                  <a:pt x="3884" y="2010"/>
                </a:cubicBezTo>
                <a:cubicBezTo>
                  <a:pt x="3835" y="2010"/>
                  <a:pt x="3835" y="2010"/>
                  <a:pt x="3835" y="2010"/>
                </a:cubicBezTo>
                <a:lnTo>
                  <a:pt x="3835" y="1782"/>
                </a:lnTo>
                <a:close/>
                <a:moveTo>
                  <a:pt x="1505" y="2010"/>
                </a:moveTo>
                <a:cubicBezTo>
                  <a:pt x="1505" y="2010"/>
                  <a:pt x="1505" y="2010"/>
                  <a:pt x="1505" y="2010"/>
                </a:cubicBezTo>
                <a:cubicBezTo>
                  <a:pt x="1456" y="2010"/>
                  <a:pt x="1456" y="2010"/>
                  <a:pt x="1456" y="2010"/>
                </a:cubicBezTo>
                <a:cubicBezTo>
                  <a:pt x="1409" y="2010"/>
                  <a:pt x="1371" y="1972"/>
                  <a:pt x="1371" y="1925"/>
                </a:cubicBezTo>
                <a:cubicBezTo>
                  <a:pt x="1371" y="1792"/>
                  <a:pt x="1371" y="1792"/>
                  <a:pt x="1371" y="1792"/>
                </a:cubicBezTo>
                <a:cubicBezTo>
                  <a:pt x="1371" y="1781"/>
                  <a:pt x="1373" y="1770"/>
                  <a:pt x="1377" y="1761"/>
                </a:cubicBezTo>
                <a:cubicBezTo>
                  <a:pt x="1390" y="1768"/>
                  <a:pt x="1405" y="1771"/>
                  <a:pt x="1420" y="1771"/>
                </a:cubicBezTo>
                <a:cubicBezTo>
                  <a:pt x="1421" y="1771"/>
                  <a:pt x="1458" y="1771"/>
                  <a:pt x="1505" y="1782"/>
                </a:cubicBezTo>
                <a:lnTo>
                  <a:pt x="1505" y="2010"/>
                </a:lnTo>
                <a:close/>
                <a:moveTo>
                  <a:pt x="1681" y="2109"/>
                </a:moveTo>
                <a:cubicBezTo>
                  <a:pt x="1681" y="1878"/>
                  <a:pt x="1681" y="1878"/>
                  <a:pt x="1681" y="1878"/>
                </a:cubicBezTo>
                <a:cubicBezTo>
                  <a:pt x="1707" y="1886"/>
                  <a:pt x="1736" y="1885"/>
                  <a:pt x="1763" y="1873"/>
                </a:cubicBezTo>
                <a:cubicBezTo>
                  <a:pt x="1809" y="1854"/>
                  <a:pt x="1839" y="1810"/>
                  <a:pt x="1839" y="1760"/>
                </a:cubicBezTo>
                <a:cubicBezTo>
                  <a:pt x="1839" y="948"/>
                  <a:pt x="1839" y="948"/>
                  <a:pt x="1839" y="948"/>
                </a:cubicBezTo>
                <a:cubicBezTo>
                  <a:pt x="1839" y="850"/>
                  <a:pt x="1919" y="769"/>
                  <a:pt x="2018" y="769"/>
                </a:cubicBezTo>
                <a:cubicBezTo>
                  <a:pt x="2261" y="769"/>
                  <a:pt x="2261" y="769"/>
                  <a:pt x="2261" y="769"/>
                </a:cubicBezTo>
                <a:cubicBezTo>
                  <a:pt x="2304" y="769"/>
                  <a:pt x="2346" y="785"/>
                  <a:pt x="2380" y="812"/>
                </a:cubicBezTo>
                <a:cubicBezTo>
                  <a:pt x="2403" y="831"/>
                  <a:pt x="2403" y="831"/>
                  <a:pt x="2403" y="831"/>
                </a:cubicBezTo>
                <a:cubicBezTo>
                  <a:pt x="2478" y="893"/>
                  <a:pt x="2573" y="926"/>
                  <a:pt x="2670" y="926"/>
                </a:cubicBezTo>
                <a:cubicBezTo>
                  <a:pt x="2767" y="926"/>
                  <a:pt x="2862" y="893"/>
                  <a:pt x="2937" y="831"/>
                </a:cubicBezTo>
                <a:cubicBezTo>
                  <a:pt x="2960" y="812"/>
                  <a:pt x="2960" y="812"/>
                  <a:pt x="2960" y="812"/>
                </a:cubicBezTo>
                <a:cubicBezTo>
                  <a:pt x="2994" y="785"/>
                  <a:pt x="3036" y="769"/>
                  <a:pt x="3079" y="769"/>
                </a:cubicBezTo>
                <a:cubicBezTo>
                  <a:pt x="3322" y="769"/>
                  <a:pt x="3322" y="769"/>
                  <a:pt x="3322" y="769"/>
                </a:cubicBezTo>
                <a:cubicBezTo>
                  <a:pt x="3421" y="769"/>
                  <a:pt x="3501" y="850"/>
                  <a:pt x="3501" y="948"/>
                </a:cubicBezTo>
                <a:cubicBezTo>
                  <a:pt x="3501" y="1760"/>
                  <a:pt x="3501" y="1760"/>
                  <a:pt x="3501" y="1760"/>
                </a:cubicBezTo>
                <a:cubicBezTo>
                  <a:pt x="3501" y="1810"/>
                  <a:pt x="3531" y="1854"/>
                  <a:pt x="3577" y="1873"/>
                </a:cubicBezTo>
                <a:cubicBezTo>
                  <a:pt x="3592" y="1880"/>
                  <a:pt x="3608" y="1883"/>
                  <a:pt x="3624" y="1883"/>
                </a:cubicBezTo>
                <a:cubicBezTo>
                  <a:pt x="3636" y="1883"/>
                  <a:pt x="3648" y="1881"/>
                  <a:pt x="3659" y="1878"/>
                </a:cubicBezTo>
                <a:cubicBezTo>
                  <a:pt x="3659" y="2109"/>
                  <a:pt x="3659" y="2109"/>
                  <a:pt x="3659" y="2109"/>
                </a:cubicBezTo>
                <a:cubicBezTo>
                  <a:pt x="3659" y="2237"/>
                  <a:pt x="3571" y="2486"/>
                  <a:pt x="3406" y="2695"/>
                </a:cubicBezTo>
                <a:cubicBezTo>
                  <a:pt x="3352" y="2764"/>
                  <a:pt x="3282" y="2839"/>
                  <a:pt x="3196" y="2904"/>
                </a:cubicBezTo>
                <a:cubicBezTo>
                  <a:pt x="3193" y="2906"/>
                  <a:pt x="3190" y="2908"/>
                  <a:pt x="3188" y="2910"/>
                </a:cubicBezTo>
                <a:cubicBezTo>
                  <a:pt x="3054" y="3008"/>
                  <a:pt x="2883" y="3084"/>
                  <a:pt x="2670" y="3084"/>
                </a:cubicBezTo>
                <a:cubicBezTo>
                  <a:pt x="2457" y="3084"/>
                  <a:pt x="2286" y="3008"/>
                  <a:pt x="2152" y="2910"/>
                </a:cubicBezTo>
                <a:cubicBezTo>
                  <a:pt x="2150" y="2908"/>
                  <a:pt x="2147" y="2906"/>
                  <a:pt x="2144" y="2904"/>
                </a:cubicBezTo>
                <a:cubicBezTo>
                  <a:pt x="2058" y="2839"/>
                  <a:pt x="1988" y="2764"/>
                  <a:pt x="1934" y="2695"/>
                </a:cubicBezTo>
                <a:cubicBezTo>
                  <a:pt x="1769" y="2486"/>
                  <a:pt x="1681" y="2237"/>
                  <a:pt x="1681" y="2109"/>
                </a:cubicBezTo>
                <a:close/>
                <a:moveTo>
                  <a:pt x="3246" y="3528"/>
                </a:moveTo>
                <a:cubicBezTo>
                  <a:pt x="2670" y="3958"/>
                  <a:pt x="2670" y="3958"/>
                  <a:pt x="2670" y="3958"/>
                </a:cubicBezTo>
                <a:cubicBezTo>
                  <a:pt x="2094" y="3528"/>
                  <a:pt x="2094" y="3528"/>
                  <a:pt x="2094" y="3528"/>
                </a:cubicBezTo>
                <a:cubicBezTo>
                  <a:pt x="2151" y="3456"/>
                  <a:pt x="2183" y="3362"/>
                  <a:pt x="2183" y="3279"/>
                </a:cubicBezTo>
                <a:cubicBezTo>
                  <a:pt x="2183" y="3138"/>
                  <a:pt x="2183" y="3138"/>
                  <a:pt x="2183" y="3138"/>
                </a:cubicBezTo>
                <a:cubicBezTo>
                  <a:pt x="2319" y="3211"/>
                  <a:pt x="2480" y="3260"/>
                  <a:pt x="2670" y="3260"/>
                </a:cubicBezTo>
                <a:cubicBezTo>
                  <a:pt x="2860" y="3260"/>
                  <a:pt x="3021" y="3211"/>
                  <a:pt x="3157" y="3138"/>
                </a:cubicBezTo>
                <a:cubicBezTo>
                  <a:pt x="3157" y="3279"/>
                  <a:pt x="3157" y="3279"/>
                  <a:pt x="3157" y="3279"/>
                </a:cubicBezTo>
                <a:cubicBezTo>
                  <a:pt x="3157" y="3362"/>
                  <a:pt x="3189" y="3456"/>
                  <a:pt x="3246" y="3528"/>
                </a:cubicBezTo>
                <a:close/>
                <a:moveTo>
                  <a:pt x="1948" y="3430"/>
                </a:moveTo>
                <a:cubicBezTo>
                  <a:pt x="1901" y="3412"/>
                  <a:pt x="1849" y="3409"/>
                  <a:pt x="1800" y="3423"/>
                </a:cubicBezTo>
                <a:cubicBezTo>
                  <a:pt x="1797" y="3423"/>
                  <a:pt x="1795" y="3424"/>
                  <a:pt x="1793" y="3424"/>
                </a:cubicBezTo>
                <a:cubicBezTo>
                  <a:pt x="1490" y="3516"/>
                  <a:pt x="1490" y="3516"/>
                  <a:pt x="1490" y="3516"/>
                </a:cubicBezTo>
                <a:cubicBezTo>
                  <a:pt x="1541" y="3263"/>
                  <a:pt x="1746" y="3063"/>
                  <a:pt x="2008" y="3024"/>
                </a:cubicBezTo>
                <a:cubicBezTo>
                  <a:pt x="2008" y="3279"/>
                  <a:pt x="2008" y="3279"/>
                  <a:pt x="2008" y="3279"/>
                </a:cubicBezTo>
                <a:cubicBezTo>
                  <a:pt x="2008" y="3334"/>
                  <a:pt x="1983" y="3391"/>
                  <a:pt x="1948" y="3430"/>
                </a:cubicBezTo>
                <a:close/>
                <a:moveTo>
                  <a:pt x="2186" y="4135"/>
                </a:moveTo>
                <a:cubicBezTo>
                  <a:pt x="2186" y="4135"/>
                  <a:pt x="2186" y="4135"/>
                  <a:pt x="2186" y="4134"/>
                </a:cubicBezTo>
                <a:cubicBezTo>
                  <a:pt x="2181" y="4123"/>
                  <a:pt x="2177" y="4112"/>
                  <a:pt x="2173" y="4101"/>
                </a:cubicBezTo>
                <a:cubicBezTo>
                  <a:pt x="2172" y="4099"/>
                  <a:pt x="2171" y="4097"/>
                  <a:pt x="2170" y="4095"/>
                </a:cubicBezTo>
                <a:cubicBezTo>
                  <a:pt x="2166" y="4084"/>
                  <a:pt x="2162" y="4073"/>
                  <a:pt x="2157" y="4063"/>
                </a:cubicBezTo>
                <a:cubicBezTo>
                  <a:pt x="2157" y="4062"/>
                  <a:pt x="2157" y="4062"/>
                  <a:pt x="2157" y="4061"/>
                </a:cubicBezTo>
                <a:cubicBezTo>
                  <a:pt x="2144" y="4028"/>
                  <a:pt x="2131" y="3997"/>
                  <a:pt x="2119" y="3967"/>
                </a:cubicBezTo>
                <a:cubicBezTo>
                  <a:pt x="2118" y="3964"/>
                  <a:pt x="2117" y="3962"/>
                  <a:pt x="2116" y="3960"/>
                </a:cubicBezTo>
                <a:cubicBezTo>
                  <a:pt x="2113" y="3951"/>
                  <a:pt x="2109" y="3943"/>
                  <a:pt x="2106" y="3935"/>
                </a:cubicBezTo>
                <a:cubicBezTo>
                  <a:pt x="2105" y="3931"/>
                  <a:pt x="2104" y="3928"/>
                  <a:pt x="2102" y="3925"/>
                </a:cubicBezTo>
                <a:cubicBezTo>
                  <a:pt x="2099" y="3917"/>
                  <a:pt x="2096" y="3909"/>
                  <a:pt x="2093" y="3901"/>
                </a:cubicBezTo>
                <a:cubicBezTo>
                  <a:pt x="2092" y="3899"/>
                  <a:pt x="2091" y="3897"/>
                  <a:pt x="2090" y="3894"/>
                </a:cubicBezTo>
                <a:cubicBezTo>
                  <a:pt x="2084" y="3880"/>
                  <a:pt x="2078" y="3866"/>
                  <a:pt x="2073" y="3852"/>
                </a:cubicBezTo>
                <a:cubicBezTo>
                  <a:pt x="2071" y="3848"/>
                  <a:pt x="2070" y="3845"/>
                  <a:pt x="2068" y="3841"/>
                </a:cubicBezTo>
                <a:cubicBezTo>
                  <a:pt x="2066" y="3836"/>
                  <a:pt x="2064" y="3831"/>
                  <a:pt x="2062" y="3825"/>
                </a:cubicBezTo>
                <a:cubicBezTo>
                  <a:pt x="2059" y="3820"/>
                  <a:pt x="2057" y="3814"/>
                  <a:pt x="2055" y="3809"/>
                </a:cubicBezTo>
                <a:cubicBezTo>
                  <a:pt x="2054" y="3807"/>
                  <a:pt x="2053" y="3804"/>
                  <a:pt x="2052" y="3802"/>
                </a:cubicBezTo>
                <a:cubicBezTo>
                  <a:pt x="2052" y="3801"/>
                  <a:pt x="2051" y="3799"/>
                  <a:pt x="2050" y="3798"/>
                </a:cubicBezTo>
                <a:cubicBezTo>
                  <a:pt x="2040" y="3773"/>
                  <a:pt x="2031" y="3750"/>
                  <a:pt x="2021" y="3728"/>
                </a:cubicBezTo>
                <a:cubicBezTo>
                  <a:pt x="2021" y="3728"/>
                  <a:pt x="2021" y="3728"/>
                  <a:pt x="2021" y="3727"/>
                </a:cubicBezTo>
                <a:cubicBezTo>
                  <a:pt x="2016" y="3716"/>
                  <a:pt x="2012" y="3704"/>
                  <a:pt x="2007" y="3694"/>
                </a:cubicBezTo>
                <a:cubicBezTo>
                  <a:pt x="2005" y="3688"/>
                  <a:pt x="2002" y="3682"/>
                  <a:pt x="2000" y="3677"/>
                </a:cubicBezTo>
                <a:cubicBezTo>
                  <a:pt x="2495" y="4047"/>
                  <a:pt x="2495" y="4047"/>
                  <a:pt x="2495" y="4047"/>
                </a:cubicBezTo>
                <a:cubicBezTo>
                  <a:pt x="2288" y="4135"/>
                  <a:pt x="2288" y="4135"/>
                  <a:pt x="2288" y="4135"/>
                </a:cubicBezTo>
                <a:cubicBezTo>
                  <a:pt x="2288" y="4135"/>
                  <a:pt x="2287" y="4135"/>
                  <a:pt x="2287" y="4135"/>
                </a:cubicBezTo>
                <a:cubicBezTo>
                  <a:pt x="2201" y="4172"/>
                  <a:pt x="2201" y="4172"/>
                  <a:pt x="2201" y="4172"/>
                </a:cubicBezTo>
                <a:cubicBezTo>
                  <a:pt x="2196" y="4160"/>
                  <a:pt x="2191" y="4147"/>
                  <a:pt x="2186" y="4135"/>
                </a:cubicBezTo>
                <a:close/>
                <a:moveTo>
                  <a:pt x="2396" y="4673"/>
                </a:moveTo>
                <a:cubicBezTo>
                  <a:pt x="2379" y="4628"/>
                  <a:pt x="2361" y="4583"/>
                  <a:pt x="2343" y="4538"/>
                </a:cubicBezTo>
                <a:cubicBezTo>
                  <a:pt x="2316" y="4467"/>
                  <a:pt x="2290" y="4400"/>
                  <a:pt x="2265" y="4336"/>
                </a:cubicBezTo>
                <a:cubicBezTo>
                  <a:pt x="2298" y="4322"/>
                  <a:pt x="2298" y="4322"/>
                  <a:pt x="2298" y="4322"/>
                </a:cubicBezTo>
                <a:cubicBezTo>
                  <a:pt x="2432" y="4477"/>
                  <a:pt x="2432" y="4477"/>
                  <a:pt x="2432" y="4477"/>
                </a:cubicBezTo>
                <a:lnTo>
                  <a:pt x="2396" y="4673"/>
                </a:lnTo>
                <a:close/>
                <a:moveTo>
                  <a:pt x="2672" y="5388"/>
                </a:moveTo>
                <a:cubicBezTo>
                  <a:pt x="2669" y="5382"/>
                  <a:pt x="2666" y="5377"/>
                  <a:pt x="2663" y="5373"/>
                </a:cubicBezTo>
                <a:cubicBezTo>
                  <a:pt x="2623" y="5268"/>
                  <a:pt x="2573" y="5135"/>
                  <a:pt x="2517" y="4989"/>
                </a:cubicBezTo>
                <a:cubicBezTo>
                  <a:pt x="2599" y="4540"/>
                  <a:pt x="2599" y="4540"/>
                  <a:pt x="2599" y="4540"/>
                </a:cubicBezTo>
                <a:cubicBezTo>
                  <a:pt x="2741" y="4540"/>
                  <a:pt x="2741" y="4540"/>
                  <a:pt x="2741" y="4540"/>
                </a:cubicBezTo>
                <a:cubicBezTo>
                  <a:pt x="2823" y="4989"/>
                  <a:pt x="2823" y="4989"/>
                  <a:pt x="2823" y="4989"/>
                </a:cubicBezTo>
                <a:cubicBezTo>
                  <a:pt x="2765" y="5142"/>
                  <a:pt x="2712" y="5280"/>
                  <a:pt x="2672" y="5388"/>
                </a:cubicBezTo>
                <a:close/>
                <a:moveTo>
                  <a:pt x="2774" y="4364"/>
                </a:moveTo>
                <a:cubicBezTo>
                  <a:pt x="2566" y="4364"/>
                  <a:pt x="2566" y="4364"/>
                  <a:pt x="2566" y="4364"/>
                </a:cubicBezTo>
                <a:cubicBezTo>
                  <a:pt x="2467" y="4250"/>
                  <a:pt x="2467" y="4250"/>
                  <a:pt x="2467" y="4250"/>
                </a:cubicBezTo>
                <a:cubicBezTo>
                  <a:pt x="2670" y="4164"/>
                  <a:pt x="2670" y="4164"/>
                  <a:pt x="2670" y="4164"/>
                </a:cubicBezTo>
                <a:cubicBezTo>
                  <a:pt x="2873" y="4250"/>
                  <a:pt x="2873" y="4250"/>
                  <a:pt x="2873" y="4250"/>
                </a:cubicBezTo>
                <a:lnTo>
                  <a:pt x="2774" y="4364"/>
                </a:lnTo>
                <a:close/>
                <a:moveTo>
                  <a:pt x="2997" y="4538"/>
                </a:moveTo>
                <a:cubicBezTo>
                  <a:pt x="2979" y="4583"/>
                  <a:pt x="2962" y="4628"/>
                  <a:pt x="2944" y="4673"/>
                </a:cubicBezTo>
                <a:cubicBezTo>
                  <a:pt x="2908" y="4477"/>
                  <a:pt x="2908" y="4477"/>
                  <a:pt x="2908" y="4477"/>
                </a:cubicBezTo>
                <a:cubicBezTo>
                  <a:pt x="3042" y="4322"/>
                  <a:pt x="3042" y="4322"/>
                  <a:pt x="3042" y="4322"/>
                </a:cubicBezTo>
                <a:cubicBezTo>
                  <a:pt x="3075" y="4336"/>
                  <a:pt x="3075" y="4336"/>
                  <a:pt x="3075" y="4336"/>
                </a:cubicBezTo>
                <a:cubicBezTo>
                  <a:pt x="3050" y="4400"/>
                  <a:pt x="3024" y="4467"/>
                  <a:pt x="2997" y="4538"/>
                </a:cubicBezTo>
                <a:close/>
                <a:moveTo>
                  <a:pt x="3333" y="3694"/>
                </a:moveTo>
                <a:cubicBezTo>
                  <a:pt x="3329" y="3704"/>
                  <a:pt x="3324" y="3715"/>
                  <a:pt x="3320" y="3726"/>
                </a:cubicBezTo>
                <a:cubicBezTo>
                  <a:pt x="3319" y="3727"/>
                  <a:pt x="3318" y="3728"/>
                  <a:pt x="3318" y="3730"/>
                </a:cubicBezTo>
                <a:cubicBezTo>
                  <a:pt x="3313" y="3741"/>
                  <a:pt x="3309" y="3752"/>
                  <a:pt x="3304" y="3763"/>
                </a:cubicBezTo>
                <a:cubicBezTo>
                  <a:pt x="3303" y="3764"/>
                  <a:pt x="3303" y="3765"/>
                  <a:pt x="3303" y="3766"/>
                </a:cubicBezTo>
                <a:cubicBezTo>
                  <a:pt x="3299" y="3776"/>
                  <a:pt x="3294" y="3786"/>
                  <a:pt x="3290" y="3797"/>
                </a:cubicBezTo>
                <a:cubicBezTo>
                  <a:pt x="3289" y="3799"/>
                  <a:pt x="3289" y="3800"/>
                  <a:pt x="3288" y="3802"/>
                </a:cubicBezTo>
                <a:cubicBezTo>
                  <a:pt x="3287" y="3805"/>
                  <a:pt x="3286" y="3807"/>
                  <a:pt x="3285" y="3810"/>
                </a:cubicBezTo>
                <a:cubicBezTo>
                  <a:pt x="3283" y="3814"/>
                  <a:pt x="3281" y="3819"/>
                  <a:pt x="3279" y="3824"/>
                </a:cubicBezTo>
                <a:cubicBezTo>
                  <a:pt x="3276" y="3830"/>
                  <a:pt x="3274" y="3836"/>
                  <a:pt x="3272" y="3842"/>
                </a:cubicBezTo>
                <a:cubicBezTo>
                  <a:pt x="3271" y="3844"/>
                  <a:pt x="3270" y="3846"/>
                  <a:pt x="3269" y="3848"/>
                </a:cubicBezTo>
                <a:cubicBezTo>
                  <a:pt x="3263" y="3863"/>
                  <a:pt x="3257" y="3878"/>
                  <a:pt x="3250" y="3894"/>
                </a:cubicBezTo>
                <a:cubicBezTo>
                  <a:pt x="3249" y="3896"/>
                  <a:pt x="3248" y="3899"/>
                  <a:pt x="3247" y="3901"/>
                </a:cubicBezTo>
                <a:cubicBezTo>
                  <a:pt x="3244" y="3909"/>
                  <a:pt x="3241" y="3917"/>
                  <a:pt x="3238" y="3925"/>
                </a:cubicBezTo>
                <a:cubicBezTo>
                  <a:pt x="3236" y="3928"/>
                  <a:pt x="3235" y="3931"/>
                  <a:pt x="3234" y="3935"/>
                </a:cubicBezTo>
                <a:cubicBezTo>
                  <a:pt x="3231" y="3943"/>
                  <a:pt x="3227" y="3951"/>
                  <a:pt x="3224" y="3960"/>
                </a:cubicBezTo>
                <a:cubicBezTo>
                  <a:pt x="3223" y="3962"/>
                  <a:pt x="3222" y="3965"/>
                  <a:pt x="3221" y="3967"/>
                </a:cubicBezTo>
                <a:cubicBezTo>
                  <a:pt x="3209" y="3997"/>
                  <a:pt x="3197" y="4028"/>
                  <a:pt x="3184" y="4060"/>
                </a:cubicBezTo>
                <a:cubicBezTo>
                  <a:pt x="3183" y="4061"/>
                  <a:pt x="3183" y="4062"/>
                  <a:pt x="3182" y="4063"/>
                </a:cubicBezTo>
                <a:cubicBezTo>
                  <a:pt x="3178" y="4074"/>
                  <a:pt x="3174" y="4084"/>
                  <a:pt x="3170" y="4095"/>
                </a:cubicBezTo>
                <a:cubicBezTo>
                  <a:pt x="3169" y="4097"/>
                  <a:pt x="3168" y="4099"/>
                  <a:pt x="3168" y="4101"/>
                </a:cubicBezTo>
                <a:cubicBezTo>
                  <a:pt x="3163" y="4112"/>
                  <a:pt x="3159" y="4123"/>
                  <a:pt x="3154" y="4134"/>
                </a:cubicBezTo>
                <a:cubicBezTo>
                  <a:pt x="3154" y="4135"/>
                  <a:pt x="3154" y="4135"/>
                  <a:pt x="3154" y="4135"/>
                </a:cubicBezTo>
                <a:cubicBezTo>
                  <a:pt x="3149" y="4147"/>
                  <a:pt x="3144" y="4159"/>
                  <a:pt x="3139" y="4172"/>
                </a:cubicBezTo>
                <a:cubicBezTo>
                  <a:pt x="3053" y="4135"/>
                  <a:pt x="3053" y="4135"/>
                  <a:pt x="3053" y="4135"/>
                </a:cubicBezTo>
                <a:cubicBezTo>
                  <a:pt x="3053" y="4135"/>
                  <a:pt x="3052" y="4135"/>
                  <a:pt x="3052" y="4135"/>
                </a:cubicBezTo>
                <a:cubicBezTo>
                  <a:pt x="2845" y="4047"/>
                  <a:pt x="2845" y="4047"/>
                  <a:pt x="2845" y="4047"/>
                </a:cubicBezTo>
                <a:cubicBezTo>
                  <a:pt x="3340" y="3677"/>
                  <a:pt x="3340" y="3677"/>
                  <a:pt x="3340" y="3677"/>
                </a:cubicBezTo>
                <a:cubicBezTo>
                  <a:pt x="3338" y="3682"/>
                  <a:pt x="3335" y="3688"/>
                  <a:pt x="3333" y="3694"/>
                </a:cubicBezTo>
                <a:close/>
                <a:moveTo>
                  <a:pt x="3547" y="3424"/>
                </a:moveTo>
                <a:cubicBezTo>
                  <a:pt x="3547" y="3424"/>
                  <a:pt x="3547" y="3424"/>
                  <a:pt x="3547" y="3424"/>
                </a:cubicBezTo>
                <a:cubicBezTo>
                  <a:pt x="3547" y="3424"/>
                  <a:pt x="3547" y="3424"/>
                  <a:pt x="3546" y="3424"/>
                </a:cubicBezTo>
                <a:cubicBezTo>
                  <a:pt x="3495" y="3409"/>
                  <a:pt x="3441" y="3411"/>
                  <a:pt x="3392" y="3430"/>
                </a:cubicBezTo>
                <a:cubicBezTo>
                  <a:pt x="3357" y="3391"/>
                  <a:pt x="3332" y="3334"/>
                  <a:pt x="3332" y="3279"/>
                </a:cubicBezTo>
                <a:cubicBezTo>
                  <a:pt x="3332" y="3023"/>
                  <a:pt x="3332" y="3023"/>
                  <a:pt x="3332" y="3023"/>
                </a:cubicBezTo>
                <a:cubicBezTo>
                  <a:pt x="3596" y="3062"/>
                  <a:pt x="3800" y="3261"/>
                  <a:pt x="3851" y="3516"/>
                </a:cubicBezTo>
                <a:lnTo>
                  <a:pt x="3547" y="3424"/>
                </a:lnTo>
                <a:close/>
                <a:moveTo>
                  <a:pt x="4229" y="4668"/>
                </a:moveTo>
                <a:cubicBezTo>
                  <a:pt x="4229" y="4822"/>
                  <a:pt x="4103" y="4947"/>
                  <a:pt x="3950" y="4947"/>
                </a:cubicBezTo>
                <a:cubicBezTo>
                  <a:pt x="3796" y="4947"/>
                  <a:pt x="3671" y="4822"/>
                  <a:pt x="3671" y="4668"/>
                </a:cubicBezTo>
                <a:cubicBezTo>
                  <a:pt x="3671" y="4515"/>
                  <a:pt x="3796" y="4390"/>
                  <a:pt x="3950" y="4390"/>
                </a:cubicBezTo>
                <a:cubicBezTo>
                  <a:pt x="4103" y="4390"/>
                  <a:pt x="4229" y="4515"/>
                  <a:pt x="4229" y="4668"/>
                </a:cubicBezTo>
                <a:close/>
              </a:path>
            </a:pathLst>
          </a:custGeom>
          <a:solidFill>
            <a:schemeClr val="accent1">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2400">
              <a:solidFill>
                <a:srgbClr val="000000"/>
              </a:solidFill>
              <a:latin typeface="Athelas" panose="02000503000000020003" pitchFamily="2" charset="77"/>
              <a:ea typeface="Calibri"/>
              <a:cs typeface="Calibri"/>
              <a:sym typeface="Calibri"/>
            </a:endParaRPr>
          </a:p>
        </p:txBody>
      </p:sp>
      <p:pic>
        <p:nvPicPr>
          <p:cNvPr id="23" name="Picture 8" descr="About Us | CarePartners of Connecticut">
            <a:extLst>
              <a:ext uri="{FF2B5EF4-FFF2-40B4-BE49-F238E27FC236}">
                <a16:creationId xmlns:a16="http://schemas.microsoft.com/office/drawing/2014/main" id="{3A6A49B8-3B65-4129-A951-BDDFE7C9EF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9548" y="6121075"/>
            <a:ext cx="1302208" cy="60688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Google Shape;419;p41"/>
          <p:cNvCxnSpPr/>
          <p:nvPr/>
        </p:nvCxnSpPr>
        <p:spPr>
          <a:xfrm>
            <a:off x="6096000" y="1562018"/>
            <a:ext cx="0" cy="4094004"/>
          </a:xfrm>
          <a:prstGeom prst="straightConnector1">
            <a:avLst/>
          </a:prstGeom>
          <a:noFill/>
          <a:ln w="38100" cap="flat" cmpd="sng">
            <a:solidFill>
              <a:srgbClr val="00A7D5">
                <a:alpha val="40784"/>
              </a:srgbClr>
            </a:solidFill>
            <a:prstDash val="solid"/>
            <a:round/>
            <a:headEnd type="none" w="sm" len="sm"/>
            <a:tailEnd type="none" w="sm" len="sm"/>
          </a:ln>
        </p:spPr>
      </p:cxnSp>
      <p:sp>
        <p:nvSpPr>
          <p:cNvPr id="25" name="矩形 24"/>
          <p:cNvSpPr/>
          <p:nvPr/>
        </p:nvSpPr>
        <p:spPr>
          <a:xfrm>
            <a:off x="6642301" y="1844142"/>
            <a:ext cx="2191626" cy="461665"/>
          </a:xfrm>
          <a:prstGeom prst="rect">
            <a:avLst/>
          </a:prstGeom>
        </p:spPr>
        <p:txBody>
          <a:bodyPr wrap="none">
            <a:spAutoFit/>
          </a:bodyPr>
          <a:lstStyle/>
          <a:p>
            <a:r>
              <a:rPr lang="en-US" altLang="zh-CN" sz="2400" b="1">
                <a:latin typeface="Century Gothic" panose="020B0502020202020204" pitchFamily="34" charset="0"/>
              </a:rPr>
              <a:t>Improvement</a:t>
            </a:r>
            <a:endParaRPr lang="en-US" sz="2400">
              <a:latin typeface="Century Gothic" panose="020B0502020202020204" pitchFamily="34" charset="0"/>
            </a:endParaRPr>
          </a:p>
        </p:txBody>
      </p:sp>
      <p:sp>
        <p:nvSpPr>
          <p:cNvPr id="26" name="矩形 25"/>
          <p:cNvSpPr/>
          <p:nvPr/>
        </p:nvSpPr>
        <p:spPr>
          <a:xfrm>
            <a:off x="886886" y="1844364"/>
            <a:ext cx="1415772" cy="461665"/>
          </a:xfrm>
          <a:prstGeom prst="rect">
            <a:avLst/>
          </a:prstGeom>
        </p:spPr>
        <p:txBody>
          <a:bodyPr wrap="none">
            <a:spAutoFit/>
          </a:bodyPr>
          <a:lstStyle/>
          <a:p>
            <a:r>
              <a:rPr lang="en-US" altLang="zh-CN" sz="2400" b="1">
                <a:latin typeface="Century Gothic" panose="020B0502020202020204" pitchFamily="34" charset="0"/>
              </a:rPr>
              <a:t>Problem</a:t>
            </a:r>
            <a:endParaRPr lang="en-US" sz="2400">
              <a:latin typeface="Century Gothic" panose="020B0502020202020204" pitchFamily="34" charset="0"/>
            </a:endParaRPr>
          </a:p>
        </p:txBody>
      </p:sp>
      <p:sp>
        <p:nvSpPr>
          <p:cNvPr id="27" name="文本框 26"/>
          <p:cNvSpPr txBox="1"/>
          <p:nvPr/>
        </p:nvSpPr>
        <p:spPr>
          <a:xfrm>
            <a:off x="1807674" y="2804552"/>
            <a:ext cx="3631018" cy="400110"/>
          </a:xfrm>
          <a:prstGeom prst="rect">
            <a:avLst/>
          </a:prstGeom>
          <a:noFill/>
        </p:spPr>
        <p:txBody>
          <a:bodyPr wrap="square" rtlCol="0">
            <a:spAutoFit/>
          </a:bodyPr>
          <a:lstStyle/>
          <a:p>
            <a:r>
              <a:rPr lang="en-US" sz="2000">
                <a:latin typeface="Athelas" panose="02000503000000020003" pitchFamily="2" charset="77"/>
              </a:rPr>
              <a:t>Patients: filled surveys </a:t>
            </a:r>
            <a:r>
              <a:rPr lang="en-US" sz="2000" b="1">
                <a:latin typeface="Athelas" panose="02000503000000020003" pitchFamily="2" charset="77"/>
              </a:rPr>
              <a:t>manually</a:t>
            </a:r>
            <a:r>
              <a:rPr lang="en-US" sz="2000">
                <a:latin typeface="Athelas" panose="02000503000000020003" pitchFamily="2" charset="77"/>
              </a:rPr>
              <a:t> </a:t>
            </a:r>
          </a:p>
        </p:txBody>
      </p:sp>
      <p:sp>
        <p:nvSpPr>
          <p:cNvPr id="28" name="文本框 27"/>
          <p:cNvSpPr txBox="1"/>
          <p:nvPr/>
        </p:nvSpPr>
        <p:spPr>
          <a:xfrm>
            <a:off x="1809001" y="3561251"/>
            <a:ext cx="3631018" cy="707886"/>
          </a:xfrm>
          <a:prstGeom prst="rect">
            <a:avLst/>
          </a:prstGeom>
          <a:noFill/>
        </p:spPr>
        <p:txBody>
          <a:bodyPr wrap="square" rtlCol="0">
            <a:spAutoFit/>
          </a:bodyPr>
          <a:lstStyle/>
          <a:p>
            <a:r>
              <a:rPr lang="en-US" sz="2000">
                <a:latin typeface="Athelas" panose="02000503000000020003" pitchFamily="2" charset="77"/>
              </a:rPr>
              <a:t>Doctors: review surveys &amp; compose reports </a:t>
            </a:r>
            <a:r>
              <a:rPr lang="en-US" sz="2000" b="1">
                <a:latin typeface="Athelas" panose="02000503000000020003" pitchFamily="2" charset="77"/>
              </a:rPr>
              <a:t>manually</a:t>
            </a:r>
            <a:r>
              <a:rPr lang="en-US" sz="2000">
                <a:latin typeface="Athelas" panose="02000503000000020003" pitchFamily="2" charset="77"/>
              </a:rPr>
              <a:t> </a:t>
            </a:r>
          </a:p>
        </p:txBody>
      </p:sp>
      <p:sp>
        <p:nvSpPr>
          <p:cNvPr id="29" name="矩形 28"/>
          <p:cNvSpPr/>
          <p:nvPr/>
        </p:nvSpPr>
        <p:spPr>
          <a:xfrm>
            <a:off x="1244234" y="4559621"/>
            <a:ext cx="4194457" cy="1426031"/>
          </a:xfrm>
          <a:prstGeom prst="rect">
            <a:avLst/>
          </a:prstGeom>
          <a:ln w="19050">
            <a:solidFill>
              <a:srgbClr val="EE592B"/>
            </a:solidFill>
          </a:ln>
        </p:spPr>
        <p:txBody>
          <a:bodyPr wrap="square">
            <a:spAutoFit/>
          </a:bodyPr>
          <a:lstStyle/>
          <a:p>
            <a:pPr marL="285750" lvl="0" indent="-285750" fontAlgn="base">
              <a:spcAft>
                <a:spcPts val="1600"/>
              </a:spcAft>
              <a:buFont typeface="Arial" panose="020B0604020202020204" pitchFamily="34" charset="0"/>
              <a:buChar char="•"/>
              <a:defRPr/>
            </a:pPr>
            <a:r>
              <a:rPr lang="en-US" sz="2000">
                <a:solidFill>
                  <a:prstClr val="black"/>
                </a:solidFill>
                <a:latin typeface="Athelas" panose="02000503000000020003" pitchFamily="2" charset="77"/>
              </a:rPr>
              <a:t>Large amount of repetitive work</a:t>
            </a:r>
          </a:p>
          <a:p>
            <a:pPr marL="285750" indent="-285750" fontAlgn="base">
              <a:spcAft>
                <a:spcPts val="1600"/>
              </a:spcAft>
              <a:buFont typeface="Arial" panose="020B0604020202020204" pitchFamily="34" charset="0"/>
              <a:buChar char="•"/>
              <a:defRPr/>
            </a:pPr>
            <a:r>
              <a:rPr lang="en-US" sz="2000">
                <a:latin typeface="Athelas" panose="02000503000000020003" pitchFamily="2" charset="77"/>
              </a:rPr>
              <a:t>Chaotic survey management </a:t>
            </a:r>
            <a:endParaRPr lang="zh-CN" altLang="en-US" sz="2000">
              <a:latin typeface="Athelas" panose="02000503000000020003" pitchFamily="2" charset="77"/>
            </a:endParaRPr>
          </a:p>
          <a:p>
            <a:pPr marL="285750" indent="-285750" fontAlgn="base">
              <a:spcAft>
                <a:spcPts val="1600"/>
              </a:spcAft>
              <a:buFont typeface="Arial" panose="020B0604020202020204" pitchFamily="34" charset="0"/>
              <a:buChar char="•"/>
              <a:defRPr/>
            </a:pPr>
            <a:r>
              <a:rPr lang="en-US" sz="2000">
                <a:solidFill>
                  <a:prstClr val="black"/>
                </a:solidFill>
                <a:latin typeface="Athelas" panose="02000503000000020003" pitchFamily="2" charset="77"/>
              </a:rPr>
              <a:t>Inefficient time utilization</a:t>
            </a:r>
          </a:p>
        </p:txBody>
      </p:sp>
      <p:pic>
        <p:nvPicPr>
          <p:cNvPr id="30" name="Graphic 8" descr="Document">
            <a:extLst>
              <a:ext uri="{FF2B5EF4-FFF2-40B4-BE49-F238E27FC236}">
                <a16:creationId xmlns:a16="http://schemas.microsoft.com/office/drawing/2014/main" id="{8E60A6DB-FA13-4852-B626-A857974299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4255" y="2657051"/>
            <a:ext cx="677536" cy="677536"/>
          </a:xfrm>
          <a:prstGeom prst="rect">
            <a:avLst/>
          </a:prstGeom>
        </p:spPr>
      </p:pic>
      <p:sp>
        <p:nvSpPr>
          <p:cNvPr id="31" name="文本框 30"/>
          <p:cNvSpPr txBox="1"/>
          <p:nvPr/>
        </p:nvSpPr>
        <p:spPr>
          <a:xfrm>
            <a:off x="7557790" y="2766122"/>
            <a:ext cx="3631018" cy="400110"/>
          </a:xfrm>
          <a:prstGeom prst="rect">
            <a:avLst/>
          </a:prstGeom>
          <a:noFill/>
        </p:spPr>
        <p:txBody>
          <a:bodyPr wrap="square" rtlCol="0">
            <a:spAutoFit/>
          </a:bodyPr>
          <a:lstStyle/>
          <a:p>
            <a:r>
              <a:rPr lang="en-US" sz="2000">
                <a:latin typeface="Athelas" panose="02000503000000020003" pitchFamily="2" charset="77"/>
              </a:rPr>
              <a:t>Patients</a:t>
            </a:r>
            <a:r>
              <a:rPr lang="en-US">
                <a:latin typeface="Athelas" panose="02000503000000020003" pitchFamily="2" charset="77"/>
              </a:rPr>
              <a:t>: filled surveys </a:t>
            </a:r>
            <a:r>
              <a:rPr lang="en-US" altLang="zh-CN" b="1">
                <a:latin typeface="Athelas" panose="02000503000000020003" pitchFamily="2" charset="77"/>
              </a:rPr>
              <a:t>online</a:t>
            </a:r>
            <a:r>
              <a:rPr lang="en-US">
                <a:latin typeface="Athelas" panose="02000503000000020003" pitchFamily="2" charset="77"/>
              </a:rPr>
              <a:t> </a:t>
            </a:r>
          </a:p>
        </p:txBody>
      </p:sp>
      <p:pic>
        <p:nvPicPr>
          <p:cNvPr id="32" name="Graphic 38" descr="Stopwatch 75%">
            <a:extLst>
              <a:ext uri="{FF2B5EF4-FFF2-40B4-BE49-F238E27FC236}">
                <a16:creationId xmlns:a16="http://schemas.microsoft.com/office/drawing/2014/main" id="{8FB24283-10FD-4A4E-853A-1362DB015E2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2086" y="2594789"/>
            <a:ext cx="779553" cy="779553"/>
          </a:xfrm>
          <a:prstGeom prst="rect">
            <a:avLst/>
          </a:prstGeom>
        </p:spPr>
      </p:pic>
      <p:sp>
        <p:nvSpPr>
          <p:cNvPr id="33" name="文本框 32"/>
          <p:cNvSpPr txBox="1"/>
          <p:nvPr/>
        </p:nvSpPr>
        <p:spPr>
          <a:xfrm>
            <a:off x="6846076" y="3624324"/>
            <a:ext cx="4036189" cy="2246769"/>
          </a:xfrm>
          <a:prstGeom prst="rect">
            <a:avLst/>
          </a:prstGeom>
          <a:noFill/>
        </p:spPr>
        <p:txBody>
          <a:bodyPr wrap="square" rtlCol="0">
            <a:spAutoFit/>
          </a:bodyPr>
          <a:lstStyle/>
          <a:p>
            <a:r>
              <a:rPr lang="en-US" sz="2000" b="1">
                <a:latin typeface="Athelas" panose="02000503000000020003" pitchFamily="2" charset="77"/>
              </a:rPr>
              <a:t>Pros:</a:t>
            </a:r>
            <a:r>
              <a:rPr lang="en-US" sz="2000">
                <a:latin typeface="Athelas" panose="02000503000000020003" pitchFamily="2" charset="77"/>
              </a:rPr>
              <a:t> </a:t>
            </a:r>
          </a:p>
          <a:p>
            <a:pPr marL="342900" indent="-342900">
              <a:buFont typeface="Arial" panose="020B0604020202020204" pitchFamily="34" charset="0"/>
              <a:buChar char="•"/>
            </a:pPr>
            <a:r>
              <a:rPr lang="en-US" sz="2000">
                <a:latin typeface="Athelas" panose="02000503000000020003" pitchFamily="2" charset="77"/>
              </a:rPr>
              <a:t>Highly customized survey</a:t>
            </a:r>
          </a:p>
          <a:p>
            <a:pPr marL="342900" indent="-342900">
              <a:buFont typeface="Arial" panose="020B0604020202020204" pitchFamily="34" charset="0"/>
              <a:buChar char="•"/>
            </a:pPr>
            <a:r>
              <a:rPr lang="en-US" sz="2000">
                <a:latin typeface="Athelas" panose="02000503000000020003" pitchFamily="2" charset="77"/>
              </a:rPr>
              <a:t>Higher readability &amp; data management efficiency</a:t>
            </a:r>
          </a:p>
          <a:p>
            <a:r>
              <a:rPr lang="en-US" sz="2000" b="1">
                <a:latin typeface="Athelas" panose="02000503000000020003" pitchFamily="2" charset="77"/>
              </a:rPr>
              <a:t>Cons:</a:t>
            </a:r>
          </a:p>
          <a:p>
            <a:pPr marL="342900" indent="-342900">
              <a:buFont typeface="Arial" panose="020B0604020202020204" pitchFamily="34" charset="0"/>
              <a:buChar char="•"/>
            </a:pPr>
            <a:r>
              <a:rPr lang="en-US" sz="2000">
                <a:latin typeface="Athelas" panose="02000503000000020003" pitchFamily="2" charset="77"/>
              </a:rPr>
              <a:t>doctors still need to </a:t>
            </a:r>
            <a:r>
              <a:rPr lang="en-US" sz="2000" b="1">
                <a:latin typeface="Athelas" panose="02000503000000020003" pitchFamily="2" charset="77"/>
              </a:rPr>
              <a:t>manually</a:t>
            </a:r>
            <a:r>
              <a:rPr lang="en-US" sz="2000">
                <a:latin typeface="Athelas" panose="02000503000000020003" pitchFamily="2" charset="77"/>
              </a:rPr>
              <a:t> compose the medical reports</a:t>
            </a:r>
          </a:p>
        </p:txBody>
      </p:sp>
    </p:spTree>
    <p:extLst>
      <p:ext uri="{BB962C8B-B14F-4D97-AF65-F5344CB8AC3E}">
        <p14:creationId xmlns:p14="http://schemas.microsoft.com/office/powerpoint/2010/main" val="118160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0342DA45-FF72-7941-A9E5-96415605FF75}"/>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2" name="标题 1"/>
          <p:cNvSpPr>
            <a:spLocks noGrp="1"/>
          </p:cNvSpPr>
          <p:nvPr>
            <p:ph type="title" idx="4294967295"/>
          </p:nvPr>
        </p:nvSpPr>
        <p:spPr>
          <a:xfrm>
            <a:off x="158750" y="386292"/>
            <a:ext cx="10515600" cy="1325563"/>
          </a:xfrm>
        </p:spPr>
        <p:txBody>
          <a:bodyPr>
            <a:normAutofit/>
          </a:bodyPr>
          <a:lstStyle/>
          <a:p>
            <a:r>
              <a:rPr lang="en-US" altLang="zh-CN" sz="3600" b="1">
                <a:latin typeface="Montserrat SemiBold" panose="00000700000000000000" pitchFamily="2" charset="0"/>
              </a:rPr>
              <a:t>Opportunity-</a:t>
            </a:r>
            <a:r>
              <a:rPr lang="en-US" sz="3600" b="1">
                <a:latin typeface="Montserrat SemiBold" panose="00000700000000000000" pitchFamily="2" charset="0"/>
              </a:rPr>
              <a:t>NLG Module</a:t>
            </a:r>
          </a:p>
        </p:txBody>
      </p:sp>
      <p:grpSp>
        <p:nvGrpSpPr>
          <p:cNvPr id="4" name="Google Shape;403;p41"/>
          <p:cNvGrpSpPr/>
          <p:nvPr/>
        </p:nvGrpSpPr>
        <p:grpSpPr>
          <a:xfrm>
            <a:off x="232830" y="89958"/>
            <a:ext cx="11731963" cy="6285285"/>
            <a:chOff x="0" y="572715"/>
            <a:chExt cx="11721376" cy="6285285"/>
          </a:xfrm>
        </p:grpSpPr>
        <p:sp>
          <p:nvSpPr>
            <p:cNvPr id="5" name="Google Shape;404;p41"/>
            <p:cNvSpPr/>
            <p:nvPr/>
          </p:nvSpPr>
          <p:spPr>
            <a:xfrm>
              <a:off x="863271" y="5288420"/>
              <a:ext cx="655638" cy="655638"/>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6F9B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 name="Google Shape;405;p41"/>
            <p:cNvSpPr/>
            <p:nvPr/>
          </p:nvSpPr>
          <p:spPr>
            <a:xfrm>
              <a:off x="353845" y="5161361"/>
              <a:ext cx="366313" cy="366313"/>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A6228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 name="Google Shape;406;p41"/>
            <p:cNvSpPr/>
            <p:nvPr/>
          </p:nvSpPr>
          <p:spPr>
            <a:xfrm>
              <a:off x="0" y="5651981"/>
              <a:ext cx="1206019" cy="1206019"/>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00A7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 name="Google Shape;407;p41"/>
            <p:cNvSpPr/>
            <p:nvPr/>
          </p:nvSpPr>
          <p:spPr>
            <a:xfrm>
              <a:off x="720159" y="4844953"/>
              <a:ext cx="261686" cy="261686"/>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00A7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 </a:t>
              </a:r>
              <a:endParaRPr/>
            </a:p>
          </p:txBody>
        </p:sp>
        <p:sp>
          <p:nvSpPr>
            <p:cNvPr id="9" name="Google Shape;408;p41"/>
            <p:cNvSpPr/>
            <p:nvPr/>
          </p:nvSpPr>
          <p:spPr>
            <a:xfrm>
              <a:off x="1417306" y="5991281"/>
              <a:ext cx="203205" cy="203205"/>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EE5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 </a:t>
              </a:r>
              <a:endParaRPr/>
            </a:p>
          </p:txBody>
        </p:sp>
        <p:sp>
          <p:nvSpPr>
            <p:cNvPr id="10" name="Google Shape;409;p41"/>
            <p:cNvSpPr/>
            <p:nvPr/>
          </p:nvSpPr>
          <p:spPr>
            <a:xfrm>
              <a:off x="1596394" y="6265809"/>
              <a:ext cx="422560" cy="422556"/>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A6228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 </a:t>
              </a:r>
              <a:endParaRPr/>
            </a:p>
          </p:txBody>
        </p:sp>
        <p:sp>
          <p:nvSpPr>
            <p:cNvPr id="11" name="Google Shape;410;p41"/>
            <p:cNvSpPr/>
            <p:nvPr/>
          </p:nvSpPr>
          <p:spPr>
            <a:xfrm>
              <a:off x="29470" y="5543941"/>
              <a:ext cx="261686" cy="261686"/>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EE5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 </a:t>
              </a:r>
              <a:endParaRPr/>
            </a:p>
          </p:txBody>
        </p:sp>
        <p:sp>
          <p:nvSpPr>
            <p:cNvPr id="12" name="Google Shape;411;p41"/>
            <p:cNvSpPr/>
            <p:nvPr/>
          </p:nvSpPr>
          <p:spPr>
            <a:xfrm>
              <a:off x="1773135" y="5213674"/>
              <a:ext cx="261686" cy="261686"/>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00A7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 </a:t>
              </a:r>
              <a:endParaRPr/>
            </a:p>
          </p:txBody>
        </p:sp>
        <p:sp>
          <p:nvSpPr>
            <p:cNvPr id="13" name="Google Shape;412;p41"/>
            <p:cNvSpPr/>
            <p:nvPr/>
          </p:nvSpPr>
          <p:spPr>
            <a:xfrm>
              <a:off x="117423" y="4754152"/>
              <a:ext cx="203205" cy="203205"/>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6F9B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 </a:t>
              </a:r>
              <a:endParaRPr/>
            </a:p>
          </p:txBody>
        </p:sp>
        <p:sp>
          <p:nvSpPr>
            <p:cNvPr id="14" name="Google Shape;413;p41"/>
            <p:cNvSpPr/>
            <p:nvPr/>
          </p:nvSpPr>
          <p:spPr>
            <a:xfrm>
              <a:off x="2246918" y="5991281"/>
              <a:ext cx="203205" cy="203205"/>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6F9B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 </a:t>
              </a:r>
              <a:endParaRPr/>
            </a:p>
          </p:txBody>
        </p:sp>
        <p:sp>
          <p:nvSpPr>
            <p:cNvPr id="15" name="Google Shape;414;p41"/>
            <p:cNvSpPr/>
            <p:nvPr/>
          </p:nvSpPr>
          <p:spPr>
            <a:xfrm>
              <a:off x="11065738" y="572715"/>
              <a:ext cx="655638" cy="655638"/>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EE5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415;p41"/>
            <p:cNvSpPr/>
            <p:nvPr/>
          </p:nvSpPr>
          <p:spPr>
            <a:xfrm>
              <a:off x="10937359" y="1583329"/>
              <a:ext cx="372405" cy="372405"/>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6F9B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416;p41"/>
            <p:cNvSpPr/>
            <p:nvPr/>
          </p:nvSpPr>
          <p:spPr>
            <a:xfrm>
              <a:off x="10272874" y="1130595"/>
              <a:ext cx="360048" cy="360048"/>
            </a:xfrm>
            <a:custGeom>
              <a:avLst/>
              <a:gdLst/>
              <a:ahLst/>
              <a:cxnLst/>
              <a:rect l="l" t="t" r="r" b="b"/>
              <a:pathLst>
                <a:path w="413" h="413" extrusionOk="0">
                  <a:moveTo>
                    <a:pt x="413" y="284"/>
                  </a:moveTo>
                  <a:lnTo>
                    <a:pt x="285" y="284"/>
                  </a:lnTo>
                  <a:lnTo>
                    <a:pt x="285" y="413"/>
                  </a:lnTo>
                  <a:lnTo>
                    <a:pt x="129" y="413"/>
                  </a:lnTo>
                  <a:lnTo>
                    <a:pt x="129" y="284"/>
                  </a:lnTo>
                  <a:lnTo>
                    <a:pt x="0" y="284"/>
                  </a:lnTo>
                  <a:lnTo>
                    <a:pt x="0" y="129"/>
                  </a:lnTo>
                  <a:lnTo>
                    <a:pt x="129" y="129"/>
                  </a:lnTo>
                  <a:lnTo>
                    <a:pt x="129" y="0"/>
                  </a:lnTo>
                  <a:lnTo>
                    <a:pt x="285" y="0"/>
                  </a:lnTo>
                  <a:lnTo>
                    <a:pt x="285" y="129"/>
                  </a:lnTo>
                  <a:lnTo>
                    <a:pt x="413" y="129"/>
                  </a:lnTo>
                  <a:lnTo>
                    <a:pt x="413" y="284"/>
                  </a:lnTo>
                  <a:close/>
                </a:path>
              </a:pathLst>
            </a:custGeom>
            <a:solidFill>
              <a:srgbClr val="A6228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 name="组合 33"/>
          <p:cNvGrpSpPr/>
          <p:nvPr/>
        </p:nvGrpSpPr>
        <p:grpSpPr>
          <a:xfrm>
            <a:off x="1596391" y="2326667"/>
            <a:ext cx="9083972" cy="2561734"/>
            <a:chOff x="931560" y="2750387"/>
            <a:chExt cx="8057018" cy="2272126"/>
          </a:xfrm>
        </p:grpSpPr>
        <p:sp>
          <p:nvSpPr>
            <p:cNvPr id="32" name="椭圆 31"/>
            <p:cNvSpPr/>
            <p:nvPr/>
          </p:nvSpPr>
          <p:spPr>
            <a:xfrm>
              <a:off x="7575766" y="3530840"/>
              <a:ext cx="640063" cy="640063"/>
            </a:xfrm>
            <a:prstGeom prst="ellipse">
              <a:avLst/>
            </a:prstGeom>
            <a:solidFill>
              <a:srgbClr val="EE592B"/>
            </a:solidFill>
            <a:ln>
              <a:solidFill>
                <a:srgbClr val="EE59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932" t="3425" r="4018"/>
            <a:stretch/>
          </p:blipFill>
          <p:spPr>
            <a:xfrm>
              <a:off x="3538195" y="3530840"/>
              <a:ext cx="642796" cy="634720"/>
            </a:xfrm>
            <a:prstGeom prst="rect">
              <a:avLst/>
            </a:prstGeom>
          </p:spPr>
        </p:pic>
        <p:sp>
          <p:nvSpPr>
            <p:cNvPr id="19" name="文本框 18"/>
            <p:cNvSpPr txBox="1"/>
            <p:nvPr/>
          </p:nvSpPr>
          <p:spPr>
            <a:xfrm>
              <a:off x="2972284" y="4203566"/>
              <a:ext cx="1944836" cy="818947"/>
            </a:xfrm>
            <a:prstGeom prst="rect">
              <a:avLst/>
            </a:prstGeom>
            <a:noFill/>
            <a:ln>
              <a:solidFill>
                <a:schemeClr val="bg1">
                  <a:lumMod val="50000"/>
                </a:schemeClr>
              </a:solidFill>
            </a:ln>
          </p:spPr>
          <p:txBody>
            <a:bodyPr wrap="square" rtlCol="0">
              <a:spAutoFit/>
            </a:bodyPr>
            <a:lstStyle/>
            <a:p>
              <a:pPr algn="ctr"/>
              <a:r>
                <a:rPr lang="en-US">
                  <a:solidFill>
                    <a:schemeClr val="bg2">
                      <a:lumMod val="25000"/>
                    </a:schemeClr>
                  </a:solidFill>
                  <a:latin typeface="Athelas" panose="02000503000000020003" pitchFamily="2" charset="77"/>
                </a:rPr>
                <a:t>Keep and extract patients' records from the platform</a:t>
              </a:r>
            </a:p>
          </p:txBody>
        </p:sp>
        <p:cxnSp>
          <p:nvCxnSpPr>
            <p:cNvPr id="23" name="直接箭头连接符 22"/>
            <p:cNvCxnSpPr>
              <a:endCxn id="18" idx="1"/>
            </p:cNvCxnSpPr>
            <p:nvPr/>
          </p:nvCxnSpPr>
          <p:spPr>
            <a:xfrm>
              <a:off x="2163778" y="3848200"/>
              <a:ext cx="1374417" cy="0"/>
            </a:xfrm>
            <a:prstGeom prst="straightConnector1">
              <a:avLst/>
            </a:prstGeom>
            <a:ln w="28575">
              <a:solidFill>
                <a:srgbClr val="6F9B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190249" y="3846697"/>
              <a:ext cx="1374417" cy="0"/>
            </a:xfrm>
            <a:prstGeom prst="straightConnector1">
              <a:avLst/>
            </a:prstGeom>
            <a:ln w="28575">
              <a:solidFill>
                <a:srgbClr val="6F9B35"/>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5">
              <a:duotone>
                <a:schemeClr val="bg2">
                  <a:shade val="45000"/>
                  <a:satMod val="135000"/>
                </a:schemeClr>
                <a:prstClr val="white"/>
              </a:duotone>
            </a:blip>
            <a:stretch>
              <a:fillRect/>
            </a:stretch>
          </p:blipFill>
          <p:spPr>
            <a:xfrm>
              <a:off x="1436199" y="3504269"/>
              <a:ext cx="742950" cy="666750"/>
            </a:xfrm>
            <a:prstGeom prst="rect">
              <a:avLst/>
            </a:prstGeom>
          </p:spPr>
        </p:pic>
        <p:sp>
          <p:nvSpPr>
            <p:cNvPr id="27" name="文本框 26"/>
            <p:cNvSpPr txBox="1"/>
            <p:nvPr/>
          </p:nvSpPr>
          <p:spPr>
            <a:xfrm>
              <a:off x="931560" y="2750387"/>
              <a:ext cx="1838800" cy="573263"/>
            </a:xfrm>
            <a:prstGeom prst="rect">
              <a:avLst/>
            </a:prstGeom>
            <a:noFill/>
            <a:ln>
              <a:solidFill>
                <a:schemeClr val="bg1">
                  <a:lumMod val="50000"/>
                </a:schemeClr>
              </a:solidFill>
            </a:ln>
          </p:spPr>
          <p:txBody>
            <a:bodyPr wrap="square" rtlCol="0">
              <a:spAutoFit/>
            </a:bodyPr>
            <a:lstStyle/>
            <a:p>
              <a:pPr algn="ctr"/>
              <a:r>
                <a:rPr lang="en-US" altLang="zh-CN" b="1">
                  <a:solidFill>
                    <a:schemeClr val="accent1">
                      <a:lumMod val="75000"/>
                    </a:schemeClr>
                  </a:solidFill>
                  <a:latin typeface="Athelas" panose="02000503000000020003" pitchFamily="2" charset="77"/>
                </a:rPr>
                <a:t>Patients:</a:t>
              </a:r>
              <a:r>
                <a:rPr lang="en-US" altLang="zh-CN">
                  <a:latin typeface="Athelas" panose="02000503000000020003" pitchFamily="2" charset="77"/>
                </a:rPr>
                <a:t> </a:t>
              </a:r>
              <a:r>
                <a:rPr lang="en-US" altLang="zh-CN">
                  <a:solidFill>
                    <a:schemeClr val="bg2">
                      <a:lumMod val="25000"/>
                    </a:schemeClr>
                  </a:solidFill>
                  <a:latin typeface="Athelas" panose="02000503000000020003" pitchFamily="2" charset="77"/>
                </a:rPr>
                <a:t>fill survey online</a:t>
              </a:r>
              <a:endParaRPr lang="en-US">
                <a:solidFill>
                  <a:schemeClr val="bg2">
                    <a:lumMod val="25000"/>
                  </a:schemeClr>
                </a:solidFill>
                <a:latin typeface="Athelas" panose="02000503000000020003" pitchFamily="2" charset="77"/>
              </a:endParaRPr>
            </a:p>
          </p:txBody>
        </p:sp>
        <p:pic>
          <p:nvPicPr>
            <p:cNvPr id="28" name="图片 27"/>
            <p:cNvPicPr>
              <a:picLocks noChangeAspect="1"/>
            </p:cNvPicPr>
            <p:nvPr/>
          </p:nvPicPr>
          <p:blipFill>
            <a:blip r:embed="rId6"/>
            <a:stretch>
              <a:fillRect/>
            </a:stretch>
          </p:blipFill>
          <p:spPr>
            <a:xfrm>
              <a:off x="5573924" y="3461288"/>
              <a:ext cx="657225" cy="704850"/>
            </a:xfrm>
            <a:prstGeom prst="rect">
              <a:avLst/>
            </a:prstGeom>
          </p:spPr>
        </p:pic>
        <p:cxnSp>
          <p:nvCxnSpPr>
            <p:cNvPr id="29" name="直接箭头连接符 28"/>
            <p:cNvCxnSpPr/>
            <p:nvPr/>
          </p:nvCxnSpPr>
          <p:spPr>
            <a:xfrm>
              <a:off x="6207668" y="3836137"/>
              <a:ext cx="1374417" cy="0"/>
            </a:xfrm>
            <a:prstGeom prst="straightConnector1">
              <a:avLst/>
            </a:prstGeom>
            <a:ln w="28575">
              <a:solidFill>
                <a:srgbClr val="6F9B35"/>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787083" y="2752708"/>
              <a:ext cx="2175037" cy="573263"/>
            </a:xfrm>
            <a:prstGeom prst="rect">
              <a:avLst/>
            </a:prstGeom>
            <a:noFill/>
            <a:ln>
              <a:solidFill>
                <a:schemeClr val="bg1">
                  <a:lumMod val="50000"/>
                </a:schemeClr>
              </a:solidFill>
            </a:ln>
          </p:spPr>
          <p:txBody>
            <a:bodyPr wrap="square" rtlCol="0">
              <a:spAutoFit/>
            </a:bodyPr>
            <a:lstStyle/>
            <a:p>
              <a:pPr algn="ctr"/>
              <a:r>
                <a:rPr lang="en-US" b="1">
                  <a:solidFill>
                    <a:schemeClr val="accent6">
                      <a:lumMod val="75000"/>
                    </a:schemeClr>
                  </a:solidFill>
                  <a:latin typeface="Athelas" panose="02000503000000020003" pitchFamily="2" charset="77"/>
                </a:rPr>
                <a:t>NLG: </a:t>
              </a:r>
              <a:r>
                <a:rPr lang="en-US">
                  <a:solidFill>
                    <a:schemeClr val="bg2">
                      <a:lumMod val="25000"/>
                    </a:schemeClr>
                  </a:solidFill>
                  <a:latin typeface="Athelas" panose="02000503000000020003" pitchFamily="2" charset="77"/>
                </a:rPr>
                <a:t>generate reports automatically</a:t>
              </a:r>
            </a:p>
          </p:txBody>
        </p:sp>
        <p:pic>
          <p:nvPicPr>
            <p:cNvPr id="31" name="Graphic 6" descr="Gantt Chart">
              <a:extLst>
                <a:ext uri="{FF2B5EF4-FFF2-40B4-BE49-F238E27FC236}">
                  <a16:creationId xmlns:a16="http://schemas.microsoft.com/office/drawing/2014/main" id="{020F7579-6DA7-4E86-86D0-B04621BE1272}"/>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75803" y="3504268"/>
              <a:ext cx="627963" cy="627963"/>
            </a:xfrm>
            <a:prstGeom prst="rect">
              <a:avLst/>
            </a:prstGeom>
          </p:spPr>
        </p:pic>
        <p:sp>
          <p:nvSpPr>
            <p:cNvPr id="33" name="文本框 32"/>
            <p:cNvSpPr txBox="1"/>
            <p:nvPr/>
          </p:nvSpPr>
          <p:spPr>
            <a:xfrm>
              <a:off x="6813541" y="4245020"/>
              <a:ext cx="2175037" cy="327579"/>
            </a:xfrm>
            <a:prstGeom prst="rect">
              <a:avLst/>
            </a:prstGeom>
            <a:noFill/>
            <a:ln>
              <a:solidFill>
                <a:schemeClr val="bg1">
                  <a:lumMod val="50000"/>
                </a:schemeClr>
              </a:solidFill>
            </a:ln>
          </p:spPr>
          <p:txBody>
            <a:bodyPr wrap="square" rtlCol="0">
              <a:spAutoFit/>
            </a:bodyPr>
            <a:lstStyle/>
            <a:p>
              <a:pPr algn="ctr"/>
              <a:r>
                <a:rPr lang="en-US" altLang="zh-CN" b="1">
                  <a:solidFill>
                    <a:srgbClr val="EE592B"/>
                  </a:solidFill>
                  <a:latin typeface="Athelas" panose="02000503000000020003" pitchFamily="2" charset="77"/>
                </a:rPr>
                <a:t>Doctors:</a:t>
              </a:r>
              <a:r>
                <a:rPr lang="en-US" altLang="zh-CN">
                  <a:solidFill>
                    <a:schemeClr val="bg2">
                      <a:lumMod val="25000"/>
                    </a:schemeClr>
                  </a:solidFill>
                  <a:latin typeface="Athelas" panose="02000503000000020003" pitchFamily="2" charset="77"/>
                </a:rPr>
                <a:t> analyze</a:t>
              </a:r>
              <a:endParaRPr lang="en-US">
                <a:solidFill>
                  <a:schemeClr val="bg2">
                    <a:lumMod val="25000"/>
                  </a:schemeClr>
                </a:solidFill>
                <a:latin typeface="Athelas" panose="02000503000000020003" pitchFamily="2" charset="77"/>
              </a:endParaRPr>
            </a:p>
          </p:txBody>
        </p:sp>
      </p:grpSp>
    </p:spTree>
    <p:extLst>
      <p:ext uri="{BB962C8B-B14F-4D97-AF65-F5344CB8AC3E}">
        <p14:creationId xmlns:p14="http://schemas.microsoft.com/office/powerpoint/2010/main" val="1838338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890B2-366B-4B61-A46D-C12BA4A7CFBC}"/>
              </a:ext>
            </a:extLst>
          </p:cNvPr>
          <p:cNvSpPr txBox="1"/>
          <p:nvPr/>
        </p:nvSpPr>
        <p:spPr>
          <a:xfrm>
            <a:off x="495300" y="242669"/>
            <a:ext cx="6096000" cy="701731"/>
          </a:xfrm>
          <a:prstGeom prst="rect">
            <a:avLst/>
          </a:prstGeom>
        </p:spPr>
        <p:txBody>
          <a:bodyPr vert="horz" lIns="91440" tIns="45720" rIns="91440" bIns="45720" rtlCol="0" anchor="ctr">
            <a:normAutofit/>
          </a:bodyPr>
          <a:lstStyle>
            <a:lvl1pPr>
              <a:lnSpc>
                <a:spcPct val="90000"/>
              </a:lnSpc>
              <a:spcBef>
                <a:spcPct val="0"/>
              </a:spcBef>
              <a:buNone/>
              <a:defRPr sz="4400" b="1">
                <a:latin typeface="Cooper Black" panose="0208090404030B020404" pitchFamily="18" charset="77"/>
                <a:ea typeface="+mj-ea"/>
                <a:cs typeface="+mj-cs"/>
              </a:defRPr>
            </a:lvl1pPr>
          </a:lstStyle>
          <a:p>
            <a:r>
              <a:rPr lang="en-US" sz="3600">
                <a:latin typeface="Montserrat SemiBold" panose="00000700000000000000" pitchFamily="2" charset="0"/>
              </a:rPr>
              <a:t>Data Collection</a:t>
            </a:r>
          </a:p>
        </p:txBody>
      </p:sp>
      <p:pic>
        <p:nvPicPr>
          <p:cNvPr id="3" name="Graphic 2">
            <a:extLst>
              <a:ext uri="{FF2B5EF4-FFF2-40B4-BE49-F238E27FC236}">
                <a16:creationId xmlns:a16="http://schemas.microsoft.com/office/drawing/2014/main" id="{C1AE1143-E2C2-42D6-A10E-6E6EF17AF2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300" y="995866"/>
            <a:ext cx="11201400" cy="5401061"/>
          </a:xfrm>
          <a:prstGeom prst="rect">
            <a:avLst/>
          </a:prstGeom>
        </p:spPr>
      </p:pic>
    </p:spTree>
    <p:extLst>
      <p:ext uri="{BB962C8B-B14F-4D97-AF65-F5344CB8AC3E}">
        <p14:creationId xmlns:p14="http://schemas.microsoft.com/office/powerpoint/2010/main" val="15128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F175BA-6DC4-4C54-8E27-FFACC8EA7292}"/>
              </a:ext>
            </a:extLst>
          </p:cNvPr>
          <p:cNvSpPr/>
          <p:nvPr/>
        </p:nvSpPr>
        <p:spPr>
          <a:xfrm>
            <a:off x="2191473" y="1164762"/>
            <a:ext cx="7809054" cy="2639879"/>
          </a:xfrm>
          <a:prstGeom prst="rect">
            <a:avLst/>
          </a:prstGeom>
          <a:noFill/>
          <a:ln w="38100">
            <a:solidFill>
              <a:srgbClr val="6E9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D399E17-30C6-4374-A5AB-BF23C24500BE}"/>
              </a:ext>
            </a:extLst>
          </p:cNvPr>
          <p:cNvSpPr/>
          <p:nvPr/>
        </p:nvSpPr>
        <p:spPr>
          <a:xfrm>
            <a:off x="5366281" y="698193"/>
            <a:ext cx="1555380" cy="836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ocument">
            <a:extLst>
              <a:ext uri="{FF2B5EF4-FFF2-40B4-BE49-F238E27FC236}">
                <a16:creationId xmlns:a16="http://schemas.microsoft.com/office/drawing/2014/main" id="{5512A05A-E14A-4A72-8DD4-069C6BEF1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4744" y="675536"/>
            <a:ext cx="978454" cy="978452"/>
          </a:xfrm>
          <a:prstGeom prst="rect">
            <a:avLst/>
          </a:prstGeom>
        </p:spPr>
      </p:pic>
      <p:sp>
        <p:nvSpPr>
          <p:cNvPr id="5" name="TextBox 4">
            <a:extLst>
              <a:ext uri="{FF2B5EF4-FFF2-40B4-BE49-F238E27FC236}">
                <a16:creationId xmlns:a16="http://schemas.microsoft.com/office/drawing/2014/main" id="{05EBCAAF-4276-48BD-A427-869679CA7E08}"/>
              </a:ext>
            </a:extLst>
          </p:cNvPr>
          <p:cNvSpPr txBox="1"/>
          <p:nvPr/>
        </p:nvSpPr>
        <p:spPr>
          <a:xfrm>
            <a:off x="2549910" y="1534532"/>
            <a:ext cx="7188122" cy="22701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a:latin typeface="Athelas" panose="02000503000000020003"/>
              </a:rPr>
              <a:t>Data is unique and real, and belongs to text data</a:t>
            </a:r>
          </a:p>
          <a:p>
            <a:pPr marL="285750" indent="-285750">
              <a:lnSpc>
                <a:spcPct val="150000"/>
              </a:lnSpc>
              <a:buFont typeface="Arial" panose="020B0604020202020204" pitchFamily="34" charset="0"/>
              <a:buChar char="•"/>
            </a:pPr>
            <a:r>
              <a:rPr lang="en-US" sz="1600" b="0" i="0" u="none" strike="noStrike">
                <a:solidFill>
                  <a:srgbClr val="000000"/>
                </a:solidFill>
                <a:effectLst/>
                <a:latin typeface="Athelas" panose="02000503000000020003"/>
              </a:rPr>
              <a:t>We have more than 140 sets of data, around 314347 characters</a:t>
            </a:r>
          </a:p>
          <a:p>
            <a:pPr marL="285750" indent="-285750">
              <a:lnSpc>
                <a:spcPct val="150000"/>
              </a:lnSpc>
              <a:buFont typeface="Arial" panose="020B0604020202020204" pitchFamily="34" charset="0"/>
              <a:buChar char="•"/>
            </a:pPr>
            <a:r>
              <a:rPr lang="en-US" sz="1600">
                <a:solidFill>
                  <a:srgbClr val="000000"/>
                </a:solidFill>
                <a:latin typeface="Athelas" panose="02000503000000020003"/>
              </a:rPr>
              <a:t>Dataset helps doctors understand the recovery of patients and provide the record for insurance company</a:t>
            </a:r>
          </a:p>
          <a:p>
            <a:pPr marL="285750" indent="-285750">
              <a:lnSpc>
                <a:spcPct val="150000"/>
              </a:lnSpc>
              <a:buFont typeface="Arial" panose="020B0604020202020204" pitchFamily="34" charset="0"/>
              <a:buChar char="•"/>
            </a:pPr>
            <a:r>
              <a:rPr lang="en-US" sz="1600" b="0" i="0" u="none" strike="noStrike">
                <a:solidFill>
                  <a:srgbClr val="000000"/>
                </a:solidFill>
                <a:effectLst/>
                <a:latin typeface="Athelas" panose="02000503000000020003"/>
              </a:rPr>
              <a:t>Automation saves costs​, lightens the workload​, and avoids errors and track every single detail.</a:t>
            </a:r>
          </a:p>
        </p:txBody>
      </p:sp>
      <p:pic>
        <p:nvPicPr>
          <p:cNvPr id="10" name="Picture 9">
            <a:extLst>
              <a:ext uri="{FF2B5EF4-FFF2-40B4-BE49-F238E27FC236}">
                <a16:creationId xmlns:a16="http://schemas.microsoft.com/office/drawing/2014/main" id="{AA3E7687-C56D-415A-B70B-0ACC5DF5066B}"/>
              </a:ext>
            </a:extLst>
          </p:cNvPr>
          <p:cNvPicPr>
            <a:picLocks noChangeAspect="1"/>
          </p:cNvPicPr>
          <p:nvPr/>
        </p:nvPicPr>
        <p:blipFill rotWithShape="1">
          <a:blip r:embed="rId5"/>
          <a:srcRect b="48392"/>
          <a:stretch/>
        </p:blipFill>
        <p:spPr>
          <a:xfrm>
            <a:off x="198066" y="4174411"/>
            <a:ext cx="5945905" cy="1925448"/>
          </a:xfrm>
          <a:prstGeom prst="rect">
            <a:avLst/>
          </a:prstGeom>
        </p:spPr>
      </p:pic>
      <p:pic>
        <p:nvPicPr>
          <p:cNvPr id="12" name="Picture 11">
            <a:extLst>
              <a:ext uri="{FF2B5EF4-FFF2-40B4-BE49-F238E27FC236}">
                <a16:creationId xmlns:a16="http://schemas.microsoft.com/office/drawing/2014/main" id="{8017DBB8-8AA5-4429-8CAA-4D91092ABF1D}"/>
              </a:ext>
            </a:extLst>
          </p:cNvPr>
          <p:cNvPicPr>
            <a:picLocks noChangeAspect="1"/>
          </p:cNvPicPr>
          <p:nvPr/>
        </p:nvPicPr>
        <p:blipFill rotWithShape="1">
          <a:blip r:embed="rId5"/>
          <a:srcRect t="52349"/>
          <a:stretch/>
        </p:blipFill>
        <p:spPr>
          <a:xfrm>
            <a:off x="6246095" y="4271210"/>
            <a:ext cx="5945905" cy="1761374"/>
          </a:xfrm>
          <a:prstGeom prst="rect">
            <a:avLst/>
          </a:prstGeom>
        </p:spPr>
      </p:pic>
      <p:sp>
        <p:nvSpPr>
          <p:cNvPr id="13" name="TextBox 12">
            <a:extLst>
              <a:ext uri="{FF2B5EF4-FFF2-40B4-BE49-F238E27FC236}">
                <a16:creationId xmlns:a16="http://schemas.microsoft.com/office/drawing/2014/main" id="{E518C688-772E-4359-B2B0-DC34A425F4DC}"/>
              </a:ext>
            </a:extLst>
          </p:cNvPr>
          <p:cNvSpPr txBox="1"/>
          <p:nvPr/>
        </p:nvSpPr>
        <p:spPr>
          <a:xfrm>
            <a:off x="123018" y="53281"/>
            <a:ext cx="6096000" cy="701731"/>
          </a:xfrm>
          <a:prstGeom prst="rect">
            <a:avLst/>
          </a:prstGeom>
        </p:spPr>
        <p:txBody>
          <a:bodyPr vert="horz" lIns="91440" tIns="45720" rIns="91440" bIns="45720" rtlCol="0" anchor="ctr">
            <a:normAutofit/>
          </a:bodyPr>
          <a:lstStyle>
            <a:lvl1pPr>
              <a:lnSpc>
                <a:spcPct val="90000"/>
              </a:lnSpc>
              <a:spcBef>
                <a:spcPct val="0"/>
              </a:spcBef>
              <a:buNone/>
              <a:defRPr sz="4400" b="1">
                <a:latin typeface="Cooper Black" panose="0208090404030B020404" pitchFamily="18" charset="77"/>
                <a:ea typeface="+mj-ea"/>
                <a:cs typeface="+mj-cs"/>
              </a:defRPr>
            </a:lvl1pPr>
          </a:lstStyle>
          <a:p>
            <a:r>
              <a:rPr lang="en-US" sz="3600">
                <a:latin typeface="Montserrat SemiBold" panose="00000700000000000000" pitchFamily="2" charset="0"/>
              </a:rPr>
              <a:t>Data Description</a:t>
            </a:r>
          </a:p>
        </p:txBody>
      </p:sp>
    </p:spTree>
    <p:extLst>
      <p:ext uri="{BB962C8B-B14F-4D97-AF65-F5344CB8AC3E}">
        <p14:creationId xmlns:p14="http://schemas.microsoft.com/office/powerpoint/2010/main" val="3827167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9311811C-4129-9146-9652-7665B69FB59C}"/>
              </a:ext>
            </a:extLst>
          </p:cNvPr>
          <p:cNvGrpSpPr/>
          <p:nvPr/>
        </p:nvGrpSpPr>
        <p:grpSpPr>
          <a:xfrm>
            <a:off x="1543508" y="1415797"/>
            <a:ext cx="9269580" cy="2517146"/>
            <a:chOff x="703213" y="1336529"/>
            <a:chExt cx="9962359" cy="2566658"/>
          </a:xfrm>
        </p:grpSpPr>
        <p:sp>
          <p:nvSpPr>
            <p:cNvPr id="44" name="TextBox 43">
              <a:extLst>
                <a:ext uri="{FF2B5EF4-FFF2-40B4-BE49-F238E27FC236}">
                  <a16:creationId xmlns:a16="http://schemas.microsoft.com/office/drawing/2014/main" id="{0F99B0EF-13C7-D848-8BFE-5B7F58D2A629}"/>
                </a:ext>
              </a:extLst>
            </p:cNvPr>
            <p:cNvSpPr txBox="1"/>
            <p:nvPr/>
          </p:nvSpPr>
          <p:spPr>
            <a:xfrm>
              <a:off x="3414611" y="2863337"/>
              <a:ext cx="4284117" cy="753193"/>
            </a:xfrm>
            <a:prstGeom prst="rect">
              <a:avLst/>
            </a:prstGeom>
            <a:noFill/>
          </p:spPr>
          <p:txBody>
            <a:bodyPr wrap="square" rtlCol="0">
              <a:spAutoFit/>
            </a:bodyPr>
            <a:lstStyle>
              <a:defPPr>
                <a:defRPr lang="en-US"/>
              </a:defPPr>
            </a:lstStyle>
            <a:p>
              <a:pPr algn="ctr"/>
              <a:r>
                <a:rPr lang="en-US" altLang="zh-CN" sz="1400">
                  <a:latin typeface="Athelas" panose="02000503000000020003" pitchFamily="2" charset="77"/>
                  <a:ea typeface="Palatino" pitchFamily="2" charset="77"/>
                  <a:cs typeface="Times New Roman" panose="02020603050405020304" pitchFamily="18" charset="0"/>
                </a:rPr>
                <a:t>TensorFlow</a:t>
              </a:r>
              <a:r>
                <a:rPr lang="zh-CN" altLang="en-US" sz="1400">
                  <a:latin typeface="Athelas" panose="02000503000000020003" pitchFamily="2" charset="77"/>
                  <a:ea typeface="Palatino" pitchFamily="2" charset="77"/>
                  <a:cs typeface="Times New Roman" panose="02020603050405020304" pitchFamily="18" charset="0"/>
                </a:rPr>
                <a:t> </a:t>
              </a:r>
              <a:r>
                <a:rPr lang="en-US" altLang="zh-CN" sz="1400">
                  <a:latin typeface="Athelas" panose="02000503000000020003" pitchFamily="2" charset="77"/>
                  <a:ea typeface="Palatino" pitchFamily="2" charset="77"/>
                  <a:cs typeface="Times New Roman" panose="02020603050405020304" pitchFamily="18" charset="0"/>
                </a:rPr>
                <a:t>RNN—baseline</a:t>
              </a:r>
              <a:r>
                <a:rPr lang="zh-CN" altLang="en-US" sz="1400">
                  <a:latin typeface="Athelas" panose="02000503000000020003" pitchFamily="2" charset="77"/>
                  <a:ea typeface="Palatino" pitchFamily="2" charset="77"/>
                  <a:cs typeface="Times New Roman" panose="02020603050405020304" pitchFamily="18" charset="0"/>
                </a:rPr>
                <a:t> </a:t>
              </a:r>
              <a:r>
                <a:rPr lang="en-US" altLang="zh-CN" sz="1400">
                  <a:latin typeface="Athelas" panose="02000503000000020003" pitchFamily="2" charset="77"/>
                  <a:ea typeface="Palatino" pitchFamily="2" charset="77"/>
                  <a:cs typeface="Times New Roman" panose="02020603050405020304" pitchFamily="18" charset="0"/>
                </a:rPr>
                <a:t>model</a:t>
              </a:r>
            </a:p>
            <a:p>
              <a:pPr algn="ctr"/>
              <a:r>
                <a:rPr lang="en-US" altLang="zh-CN" sz="1400">
                  <a:latin typeface="Athelas" panose="02000503000000020003" pitchFamily="2" charset="77"/>
                  <a:ea typeface="Palatino" pitchFamily="2" charset="77"/>
                  <a:cs typeface="Times New Roman" panose="02020603050405020304" pitchFamily="18" charset="0"/>
                </a:rPr>
                <a:t>Generative Pre-trained Transformer-2</a:t>
              </a:r>
              <a:r>
                <a:rPr lang="zh-CN" altLang="en-US" sz="1400">
                  <a:latin typeface="Athelas" panose="02000503000000020003" pitchFamily="2" charset="77"/>
                  <a:ea typeface="Palatino" pitchFamily="2" charset="77"/>
                  <a:cs typeface="Times New Roman" panose="02020603050405020304" pitchFamily="18" charset="0"/>
                </a:rPr>
                <a:t> </a:t>
              </a:r>
              <a:r>
                <a:rPr lang="en-US" altLang="zh-CN" sz="1400">
                  <a:latin typeface="Athelas" panose="02000503000000020003" pitchFamily="2" charset="77"/>
                  <a:ea typeface="Palatino" pitchFamily="2" charset="77"/>
                  <a:cs typeface="Times New Roman" panose="02020603050405020304" pitchFamily="18" charset="0"/>
                </a:rPr>
                <a:t>(GPT-2) </a:t>
              </a:r>
            </a:p>
            <a:p>
              <a:pPr algn="ctr"/>
              <a:r>
                <a:rPr lang="en-US" altLang="zh-CN" sz="1400">
                  <a:latin typeface="Athelas" panose="02000503000000020003" pitchFamily="2" charset="77"/>
                  <a:ea typeface="Palatino" pitchFamily="2" charset="77"/>
                  <a:cs typeface="Times New Roman" panose="02020603050405020304" pitchFamily="18" charset="0"/>
                </a:rPr>
                <a:t>GPT-2</a:t>
              </a:r>
              <a:r>
                <a:rPr lang="zh-CN" altLang="en-US" sz="1400">
                  <a:latin typeface="Athelas" panose="02000503000000020003" pitchFamily="2" charset="77"/>
                  <a:ea typeface="Palatino" pitchFamily="2" charset="77"/>
                  <a:cs typeface="Times New Roman" panose="02020603050405020304" pitchFamily="18" charset="0"/>
                </a:rPr>
                <a:t> （</a:t>
              </a:r>
              <a:r>
                <a:rPr lang="en-US" altLang="zh-CN" sz="1400">
                  <a:latin typeface="Athelas" panose="02000503000000020003" pitchFamily="2" charset="77"/>
                  <a:ea typeface="Palatino" pitchFamily="2" charset="77"/>
                  <a:cs typeface="Times New Roman" panose="02020603050405020304" pitchFamily="18" charset="0"/>
                </a:rPr>
                <a:t>Fine</a:t>
              </a:r>
              <a:r>
                <a:rPr lang="zh-CN" altLang="en-US" sz="1400">
                  <a:latin typeface="Athelas" panose="02000503000000020003" pitchFamily="2" charset="77"/>
                  <a:ea typeface="Palatino" pitchFamily="2" charset="77"/>
                  <a:cs typeface="Times New Roman" panose="02020603050405020304" pitchFamily="18" charset="0"/>
                </a:rPr>
                <a:t> </a:t>
              </a:r>
              <a:r>
                <a:rPr lang="en-US" altLang="zh-CN" sz="1400">
                  <a:latin typeface="Athelas" panose="02000503000000020003" pitchFamily="2" charset="77"/>
                  <a:ea typeface="Palatino" pitchFamily="2" charset="77"/>
                  <a:cs typeface="Times New Roman" panose="02020603050405020304" pitchFamily="18" charset="0"/>
                </a:rPr>
                <a:t>tuning)</a:t>
              </a:r>
              <a:endParaRPr lang="en-US" sz="1400">
                <a:latin typeface="Athelas" panose="02000503000000020003" pitchFamily="2" charset="77"/>
                <a:ea typeface="Palatino" pitchFamily="2" charset="77"/>
                <a:cs typeface="Times New Roman" panose="02020603050405020304" pitchFamily="18" charset="0"/>
              </a:endParaRPr>
            </a:p>
          </p:txBody>
        </p:sp>
        <p:grpSp>
          <p:nvGrpSpPr>
            <p:cNvPr id="45" name="Group 44">
              <a:extLst>
                <a:ext uri="{FF2B5EF4-FFF2-40B4-BE49-F238E27FC236}">
                  <a16:creationId xmlns:a16="http://schemas.microsoft.com/office/drawing/2014/main" id="{EFD9893B-8CEE-7E4E-92AB-318BD8A95A69}"/>
                </a:ext>
              </a:extLst>
            </p:cNvPr>
            <p:cNvGrpSpPr/>
            <p:nvPr/>
          </p:nvGrpSpPr>
          <p:grpSpPr>
            <a:xfrm>
              <a:off x="703213" y="1336529"/>
              <a:ext cx="9962359" cy="2566658"/>
              <a:chOff x="-1179867" y="1518303"/>
              <a:chExt cx="10470145" cy="2763884"/>
            </a:xfrm>
          </p:grpSpPr>
          <p:grpSp>
            <p:nvGrpSpPr>
              <p:cNvPr id="46" name="Group 45">
                <a:extLst>
                  <a:ext uri="{FF2B5EF4-FFF2-40B4-BE49-F238E27FC236}">
                    <a16:creationId xmlns:a16="http://schemas.microsoft.com/office/drawing/2014/main" id="{43A73615-6884-2744-8AC5-BAB5E1277514}"/>
                  </a:ext>
                </a:extLst>
              </p:cNvPr>
              <p:cNvGrpSpPr/>
              <p:nvPr/>
            </p:nvGrpSpPr>
            <p:grpSpPr>
              <a:xfrm>
                <a:off x="-1179867" y="1518303"/>
                <a:ext cx="10470145" cy="2763884"/>
                <a:chOff x="-627943" y="1211186"/>
                <a:chExt cx="10470145" cy="2763884"/>
              </a:xfrm>
            </p:grpSpPr>
            <p:pic>
              <p:nvPicPr>
                <p:cNvPr id="50" name="Graphic 49" descr="List outline">
                  <a:extLst>
                    <a:ext uri="{FF2B5EF4-FFF2-40B4-BE49-F238E27FC236}">
                      <a16:creationId xmlns:a16="http://schemas.microsoft.com/office/drawing/2014/main" id="{C50081FE-E1E6-8040-86DB-7917DABE6D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943" y="1551643"/>
                  <a:ext cx="2220587" cy="1958803"/>
                </a:xfrm>
                <a:prstGeom prst="rect">
                  <a:avLst/>
                </a:prstGeom>
              </p:spPr>
            </p:pic>
            <p:pic>
              <p:nvPicPr>
                <p:cNvPr id="51" name="Graphic 50" descr="Contract outline">
                  <a:extLst>
                    <a:ext uri="{FF2B5EF4-FFF2-40B4-BE49-F238E27FC236}">
                      <a16:creationId xmlns:a16="http://schemas.microsoft.com/office/drawing/2014/main" id="{3C2F0C2D-0033-9941-9EB0-2F1D9E978A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28688" y="1585243"/>
                  <a:ext cx="2220587" cy="1925202"/>
                </a:xfrm>
                <a:prstGeom prst="rect">
                  <a:avLst/>
                </a:prstGeom>
              </p:spPr>
            </p:pic>
            <p:sp>
              <p:nvSpPr>
                <p:cNvPr id="52" name="TextBox 51">
                  <a:extLst>
                    <a:ext uri="{FF2B5EF4-FFF2-40B4-BE49-F238E27FC236}">
                      <a16:creationId xmlns:a16="http://schemas.microsoft.com/office/drawing/2014/main" id="{D9EA8115-A38B-A246-B45C-C7A0A08ECE7D}"/>
                    </a:ext>
                  </a:extLst>
                </p:cNvPr>
                <p:cNvSpPr txBox="1"/>
                <p:nvPr/>
              </p:nvSpPr>
              <p:spPr>
                <a:xfrm>
                  <a:off x="36182" y="1211186"/>
                  <a:ext cx="1082566" cy="439330"/>
                </a:xfrm>
                <a:prstGeom prst="rect">
                  <a:avLst/>
                </a:prstGeom>
                <a:noFill/>
              </p:spPr>
              <p:txBody>
                <a:bodyPr wrap="square" rtlCol="0">
                  <a:spAutoFit/>
                </a:bodyPr>
                <a:lstStyle/>
                <a:p>
                  <a:r>
                    <a:rPr lang="en-US" altLang="zh-CN" sz="2000">
                      <a:latin typeface="Athelas" panose="02000503000000020003" pitchFamily="2" charset="77"/>
                      <a:ea typeface="Palatino" pitchFamily="2" charset="77"/>
                      <a:cs typeface="Times New Roman" panose="02020603050405020304" pitchFamily="18" charset="0"/>
                    </a:rPr>
                    <a:t>Input</a:t>
                  </a:r>
                  <a:endParaRPr lang="en-US" sz="2000">
                    <a:latin typeface="Athelas" panose="02000503000000020003" pitchFamily="2" charset="77"/>
                    <a:ea typeface="Palatino" pitchFamily="2" charset="77"/>
                    <a:cs typeface="Times New Roman" panose="02020603050405020304" pitchFamily="18" charset="0"/>
                  </a:endParaRPr>
                </a:p>
              </p:txBody>
            </p:sp>
            <p:sp>
              <p:nvSpPr>
                <p:cNvPr id="53" name="TextBox 52">
                  <a:extLst>
                    <a:ext uri="{FF2B5EF4-FFF2-40B4-BE49-F238E27FC236}">
                      <a16:creationId xmlns:a16="http://schemas.microsoft.com/office/drawing/2014/main" id="{94934105-38BF-2B40-8A7B-A533DD6ED396}"/>
                    </a:ext>
                  </a:extLst>
                </p:cNvPr>
                <p:cNvSpPr txBox="1"/>
                <p:nvPr/>
              </p:nvSpPr>
              <p:spPr>
                <a:xfrm>
                  <a:off x="8124815" y="1211186"/>
                  <a:ext cx="1717387" cy="439331"/>
                </a:xfrm>
                <a:prstGeom prst="rect">
                  <a:avLst/>
                </a:prstGeom>
                <a:noFill/>
              </p:spPr>
              <p:txBody>
                <a:bodyPr wrap="square" rtlCol="0">
                  <a:spAutoFit/>
                </a:bodyPr>
                <a:lstStyle/>
                <a:p>
                  <a:r>
                    <a:rPr lang="en-US" altLang="zh-CN" sz="2000">
                      <a:latin typeface="Athelas" panose="02000503000000020003" pitchFamily="2" charset="77"/>
                      <a:ea typeface="Palatino" pitchFamily="2" charset="77"/>
                      <a:cs typeface="Times New Roman" panose="02020603050405020304" pitchFamily="18" charset="0"/>
                    </a:rPr>
                    <a:t>Output</a:t>
                  </a:r>
                  <a:endParaRPr lang="en-US" sz="2000">
                    <a:latin typeface="Athelas" panose="02000503000000020003" pitchFamily="2" charset="77"/>
                    <a:ea typeface="Palatino" pitchFamily="2" charset="77"/>
                    <a:cs typeface="Times New Roman" panose="02020603050405020304" pitchFamily="18" charset="0"/>
                  </a:endParaRPr>
                </a:p>
              </p:txBody>
            </p:sp>
            <p:sp>
              <p:nvSpPr>
                <p:cNvPr id="54" name="TextBox 53">
                  <a:extLst>
                    <a:ext uri="{FF2B5EF4-FFF2-40B4-BE49-F238E27FC236}">
                      <a16:creationId xmlns:a16="http://schemas.microsoft.com/office/drawing/2014/main" id="{D984EE07-4A2F-7945-A289-F0A07669DEE3}"/>
                    </a:ext>
                  </a:extLst>
                </p:cNvPr>
                <p:cNvSpPr txBox="1"/>
                <p:nvPr/>
              </p:nvSpPr>
              <p:spPr>
                <a:xfrm>
                  <a:off x="-409385" y="3400563"/>
                  <a:ext cx="1783470" cy="574507"/>
                </a:xfrm>
                <a:prstGeom prst="rect">
                  <a:avLst/>
                </a:prstGeom>
                <a:noFill/>
              </p:spPr>
              <p:txBody>
                <a:bodyPr wrap="square" rtlCol="0">
                  <a:spAutoFit/>
                </a:bodyPr>
                <a:lstStyle/>
                <a:p>
                  <a:pPr algn="ctr"/>
                  <a:r>
                    <a:rPr lang="en-US" altLang="zh-CN" sz="1400">
                      <a:latin typeface="Athelas" panose="02000503000000020003" pitchFamily="2" charset="77"/>
                      <a:ea typeface="Palatino" pitchFamily="2" charset="77"/>
                      <a:cs typeface="Times New Roman" panose="02020603050405020304" pitchFamily="18" charset="0"/>
                    </a:rPr>
                    <a:t>Survey</a:t>
                  </a:r>
                  <a:r>
                    <a:rPr lang="zh-CN" altLang="en-US" sz="1400">
                      <a:latin typeface="Athelas" panose="02000503000000020003" pitchFamily="2" charset="77"/>
                      <a:ea typeface="Palatino" pitchFamily="2" charset="77"/>
                      <a:cs typeface="Times New Roman" panose="02020603050405020304" pitchFamily="18" charset="0"/>
                    </a:rPr>
                    <a:t> </a:t>
                  </a:r>
                  <a:r>
                    <a:rPr lang="en-US" altLang="zh-CN" sz="1400">
                      <a:latin typeface="Athelas" panose="02000503000000020003" pitchFamily="2" charset="77"/>
                      <a:ea typeface="Palatino" pitchFamily="2" charset="77"/>
                      <a:cs typeface="Times New Roman" panose="02020603050405020304" pitchFamily="18" charset="0"/>
                    </a:rPr>
                    <a:t>Questions</a:t>
                  </a:r>
                  <a:r>
                    <a:rPr lang="zh-CN" altLang="en-US" sz="1400">
                      <a:latin typeface="Athelas" panose="02000503000000020003" pitchFamily="2" charset="77"/>
                      <a:ea typeface="Palatino" pitchFamily="2" charset="77"/>
                      <a:cs typeface="Times New Roman" panose="02020603050405020304" pitchFamily="18" charset="0"/>
                    </a:rPr>
                    <a:t> </a:t>
                  </a:r>
                  <a:r>
                    <a:rPr lang="en-US" altLang="zh-CN" sz="1400">
                      <a:latin typeface="Athelas" panose="02000503000000020003" pitchFamily="2" charset="77"/>
                      <a:ea typeface="Palatino" pitchFamily="2" charset="77"/>
                      <a:cs typeface="Times New Roman" panose="02020603050405020304" pitchFamily="18" charset="0"/>
                    </a:rPr>
                    <a:t>and</a:t>
                  </a:r>
                  <a:r>
                    <a:rPr lang="zh-CN" altLang="en-US" sz="1400">
                      <a:latin typeface="Athelas" panose="02000503000000020003" pitchFamily="2" charset="77"/>
                      <a:ea typeface="Palatino" pitchFamily="2" charset="77"/>
                      <a:cs typeface="Times New Roman" panose="02020603050405020304" pitchFamily="18" charset="0"/>
                    </a:rPr>
                    <a:t> </a:t>
                  </a:r>
                  <a:r>
                    <a:rPr lang="en-US" altLang="zh-CN" sz="1400">
                      <a:latin typeface="Athelas" panose="02000503000000020003" pitchFamily="2" charset="77"/>
                      <a:ea typeface="Palatino" pitchFamily="2" charset="77"/>
                      <a:cs typeface="Times New Roman" panose="02020603050405020304" pitchFamily="18" charset="0"/>
                    </a:rPr>
                    <a:t>responses</a:t>
                  </a:r>
                  <a:endParaRPr lang="en-US" sz="1400">
                    <a:latin typeface="Athelas" panose="02000503000000020003" pitchFamily="2" charset="77"/>
                    <a:ea typeface="Palatino" pitchFamily="2" charset="77"/>
                    <a:cs typeface="Times New Roman" panose="02020603050405020304" pitchFamily="18" charset="0"/>
                  </a:endParaRPr>
                </a:p>
              </p:txBody>
            </p:sp>
            <p:sp>
              <p:nvSpPr>
                <p:cNvPr id="55" name="TextBox 54">
                  <a:extLst>
                    <a:ext uri="{FF2B5EF4-FFF2-40B4-BE49-F238E27FC236}">
                      <a16:creationId xmlns:a16="http://schemas.microsoft.com/office/drawing/2014/main" id="{65427FBC-EEB2-0F41-B54C-F9AA8B452CD3}"/>
                    </a:ext>
                  </a:extLst>
                </p:cNvPr>
                <p:cNvSpPr txBox="1"/>
                <p:nvPr/>
              </p:nvSpPr>
              <p:spPr>
                <a:xfrm>
                  <a:off x="7491274" y="3374426"/>
                  <a:ext cx="2158001" cy="574507"/>
                </a:xfrm>
                <a:prstGeom prst="rect">
                  <a:avLst/>
                </a:prstGeom>
                <a:noFill/>
              </p:spPr>
              <p:txBody>
                <a:bodyPr wrap="square" rtlCol="0">
                  <a:spAutoFit/>
                </a:bodyPr>
                <a:lstStyle/>
                <a:p>
                  <a:pPr algn="ctr"/>
                  <a:r>
                    <a:rPr lang="en-US" altLang="zh-CN" sz="1400">
                      <a:latin typeface="Athelas" panose="02000503000000020003" pitchFamily="2" charset="77"/>
                      <a:ea typeface="Palatino" pitchFamily="2" charset="77"/>
                      <a:cs typeface="Times New Roman" panose="02020603050405020304" pitchFamily="18" charset="0"/>
                    </a:rPr>
                    <a:t>Summary</a:t>
                  </a:r>
                </a:p>
                <a:p>
                  <a:pPr algn="ctr"/>
                  <a:r>
                    <a:rPr lang="en-US" altLang="zh-CN" sz="1400">
                      <a:latin typeface="Athelas" panose="02000503000000020003" pitchFamily="2" charset="77"/>
                      <a:ea typeface="Palatino" pitchFamily="2" charset="77"/>
                      <a:cs typeface="Times New Roman" panose="02020603050405020304" pitchFamily="18" charset="0"/>
                    </a:rPr>
                    <a:t>Report</a:t>
                  </a:r>
                  <a:endParaRPr lang="en-US" sz="1400">
                    <a:latin typeface="Athelas" panose="02000503000000020003" pitchFamily="2" charset="77"/>
                    <a:ea typeface="Palatino" pitchFamily="2" charset="77"/>
                    <a:cs typeface="Times New Roman" panose="02020603050405020304" pitchFamily="18" charset="0"/>
                  </a:endParaRPr>
                </a:p>
              </p:txBody>
            </p:sp>
          </p:grpSp>
          <p:cxnSp>
            <p:nvCxnSpPr>
              <p:cNvPr id="47" name="Straight Arrow Connector 46">
                <a:extLst>
                  <a:ext uri="{FF2B5EF4-FFF2-40B4-BE49-F238E27FC236}">
                    <a16:creationId xmlns:a16="http://schemas.microsoft.com/office/drawing/2014/main" id="{26382E29-9DB3-E643-9325-59A6AA83355C}"/>
                  </a:ext>
                </a:extLst>
              </p:cNvPr>
              <p:cNvCxnSpPr>
                <a:cxnSpLocks/>
                <a:stCxn id="50" idx="3"/>
                <a:endCxn id="51" idx="1"/>
              </p:cNvCxnSpPr>
              <p:nvPr/>
            </p:nvCxnSpPr>
            <p:spPr>
              <a:xfrm>
                <a:off x="1040720" y="2838161"/>
                <a:ext cx="5836044" cy="1680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074715A9-BBF0-BE40-B4A3-0D07A30D2532}"/>
                  </a:ext>
                </a:extLst>
              </p:cNvPr>
              <p:cNvPicPr>
                <a:picLocks noChangeAspect="1"/>
              </p:cNvPicPr>
              <p:nvPr/>
            </p:nvPicPr>
            <p:blipFill>
              <a:blip r:embed="rId7"/>
              <a:stretch>
                <a:fillRect/>
              </a:stretch>
            </p:blipFill>
            <p:spPr>
              <a:xfrm>
                <a:off x="3412555" y="2322344"/>
                <a:ext cx="772496" cy="799134"/>
              </a:xfrm>
              <a:prstGeom prst="rect">
                <a:avLst/>
              </a:prstGeom>
            </p:spPr>
          </p:pic>
          <p:sp>
            <p:nvSpPr>
              <p:cNvPr id="49" name="TextBox 48">
                <a:extLst>
                  <a:ext uri="{FF2B5EF4-FFF2-40B4-BE49-F238E27FC236}">
                    <a16:creationId xmlns:a16="http://schemas.microsoft.com/office/drawing/2014/main" id="{FC242096-6AEA-7045-B442-6E18589A76C9}"/>
                  </a:ext>
                </a:extLst>
              </p:cNvPr>
              <p:cNvSpPr txBox="1"/>
              <p:nvPr/>
            </p:nvSpPr>
            <p:spPr>
              <a:xfrm>
                <a:off x="1933864" y="1924125"/>
                <a:ext cx="3729876" cy="405535"/>
              </a:xfrm>
              <a:prstGeom prst="rect">
                <a:avLst/>
              </a:prstGeom>
              <a:noFill/>
            </p:spPr>
            <p:txBody>
              <a:bodyPr wrap="square" rtlCol="0">
                <a:spAutoFit/>
              </a:bodyPr>
              <a:lstStyle/>
              <a:p>
                <a:pPr algn="ctr"/>
                <a:r>
                  <a:rPr lang="en-US" altLang="zh-CN">
                    <a:latin typeface="Athelas" panose="02000503000000020003" pitchFamily="2" charset="77"/>
                    <a:ea typeface="Palatino" pitchFamily="2" charset="77"/>
                    <a:cs typeface="Times New Roman" panose="02020603050405020304" pitchFamily="18" charset="0"/>
                  </a:rPr>
                  <a:t>Select</a:t>
                </a:r>
                <a:r>
                  <a:rPr lang="zh-CN" altLang="en-US">
                    <a:latin typeface="Athelas" panose="02000503000000020003" pitchFamily="2" charset="77"/>
                    <a:ea typeface="Palatino" pitchFamily="2" charset="77"/>
                    <a:cs typeface="Times New Roman" panose="02020603050405020304" pitchFamily="18" charset="0"/>
                  </a:rPr>
                  <a:t> </a:t>
                </a:r>
                <a:r>
                  <a:rPr lang="en-US" altLang="zh-CN">
                    <a:latin typeface="Athelas" panose="02000503000000020003" pitchFamily="2" charset="77"/>
                    <a:ea typeface="Palatino" pitchFamily="2" charset="77"/>
                    <a:cs typeface="Times New Roman" panose="02020603050405020304" pitchFamily="18" charset="0"/>
                  </a:rPr>
                  <a:t>the</a:t>
                </a:r>
                <a:r>
                  <a:rPr lang="zh-CN" altLang="en-US">
                    <a:latin typeface="Athelas" panose="02000503000000020003" pitchFamily="2" charset="77"/>
                    <a:ea typeface="Palatino" pitchFamily="2" charset="77"/>
                    <a:cs typeface="Times New Roman" panose="02020603050405020304" pitchFamily="18" charset="0"/>
                  </a:rPr>
                  <a:t> </a:t>
                </a:r>
                <a:r>
                  <a:rPr lang="en-US" altLang="zh-CN">
                    <a:latin typeface="Athelas" panose="02000503000000020003" pitchFamily="2" charset="77"/>
                    <a:ea typeface="Palatino" pitchFamily="2" charset="77"/>
                    <a:cs typeface="Times New Roman" panose="02020603050405020304" pitchFamily="18" charset="0"/>
                  </a:rPr>
                  <a:t>Best</a:t>
                </a:r>
                <a:r>
                  <a:rPr lang="zh-CN" altLang="en-US">
                    <a:latin typeface="Athelas" panose="02000503000000020003" pitchFamily="2" charset="77"/>
                    <a:ea typeface="Palatino" pitchFamily="2" charset="77"/>
                    <a:cs typeface="Times New Roman" panose="02020603050405020304" pitchFamily="18" charset="0"/>
                  </a:rPr>
                  <a:t> </a:t>
                </a:r>
                <a:r>
                  <a:rPr lang="en-US" altLang="zh-CN">
                    <a:latin typeface="Athelas" panose="02000503000000020003" pitchFamily="2" charset="77"/>
                    <a:ea typeface="Palatino" pitchFamily="2" charset="77"/>
                    <a:cs typeface="Times New Roman" panose="02020603050405020304" pitchFamily="18" charset="0"/>
                  </a:rPr>
                  <a:t>Model</a:t>
                </a:r>
                <a:endParaRPr lang="en-US">
                  <a:latin typeface="Athelas" panose="02000503000000020003" pitchFamily="2" charset="77"/>
                  <a:ea typeface="Palatino" pitchFamily="2" charset="77"/>
                  <a:cs typeface="Times New Roman" panose="02020603050405020304" pitchFamily="18" charset="0"/>
                </a:endParaRPr>
              </a:p>
            </p:txBody>
          </p:sp>
        </p:grpSp>
      </p:grpSp>
      <p:pic>
        <p:nvPicPr>
          <p:cNvPr id="58" name="Picture 2" descr="A systematic structure of &quot;Transformer&quot;: a &quot;Pre-trained&quot; model of GPT-2. Analytics Steps">
            <a:extLst>
              <a:ext uri="{FF2B5EF4-FFF2-40B4-BE49-F238E27FC236}">
                <a16:creationId xmlns:a16="http://schemas.microsoft.com/office/drawing/2014/main" id="{93FC1219-225F-394A-A738-5511C3D7B2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1854" b="22109"/>
          <a:stretch/>
        </p:blipFill>
        <p:spPr bwMode="auto">
          <a:xfrm>
            <a:off x="1552282" y="4099286"/>
            <a:ext cx="7590471" cy="2188754"/>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91BF89E-07CD-3F4D-BE16-683490523BB7}"/>
              </a:ext>
            </a:extLst>
          </p:cNvPr>
          <p:cNvSpPr/>
          <p:nvPr/>
        </p:nvSpPr>
        <p:spPr>
          <a:xfrm>
            <a:off x="4532588" y="6223447"/>
            <a:ext cx="2234265" cy="307777"/>
          </a:xfrm>
          <a:prstGeom prst="rect">
            <a:avLst/>
          </a:prstGeom>
        </p:spPr>
        <p:txBody>
          <a:bodyPr wrap="square">
            <a:spAutoFit/>
          </a:bodyPr>
          <a:lstStyle/>
          <a:p>
            <a:r>
              <a:rPr lang="en-US" altLang="zh-CN" sz="1400">
                <a:latin typeface="Athelas" panose="02000503000000020003" pitchFamily="2" charset="77"/>
                <a:ea typeface="Palatino" pitchFamily="2" charset="77"/>
                <a:cs typeface="Times New Roman" panose="02020603050405020304" pitchFamily="18" charset="0"/>
              </a:rPr>
              <a:t>GPT-2</a:t>
            </a:r>
            <a:r>
              <a:rPr lang="zh-CN" altLang="en-US" sz="1400">
                <a:latin typeface="Athelas" panose="02000503000000020003" pitchFamily="2" charset="77"/>
                <a:ea typeface="Palatino" pitchFamily="2" charset="77"/>
                <a:cs typeface="Times New Roman" panose="02020603050405020304" pitchFamily="18" charset="0"/>
              </a:rPr>
              <a:t> </a:t>
            </a:r>
            <a:r>
              <a:rPr lang="en-US" altLang="zh-CN" sz="1400">
                <a:latin typeface="Athelas" panose="02000503000000020003" pitchFamily="2" charset="77"/>
                <a:ea typeface="Palatino" pitchFamily="2" charset="77"/>
                <a:cs typeface="Times New Roman" panose="02020603050405020304" pitchFamily="18" charset="0"/>
              </a:rPr>
              <a:t>Architecture</a:t>
            </a:r>
            <a:endParaRPr lang="en-US" sz="1400">
              <a:latin typeface="Athelas" panose="02000503000000020003" pitchFamily="2" charset="77"/>
              <a:ea typeface="Palatino" pitchFamily="2" charset="77"/>
              <a:cs typeface="Times New Roman" panose="02020603050405020304" pitchFamily="18" charset="0"/>
            </a:endParaRPr>
          </a:p>
        </p:txBody>
      </p:sp>
      <p:sp>
        <p:nvSpPr>
          <p:cNvPr id="61" name="Rectangle 60">
            <a:extLst>
              <a:ext uri="{FF2B5EF4-FFF2-40B4-BE49-F238E27FC236}">
                <a16:creationId xmlns:a16="http://schemas.microsoft.com/office/drawing/2014/main" id="{BCD81923-A834-234F-9886-6DA87600C14C}"/>
              </a:ext>
            </a:extLst>
          </p:cNvPr>
          <p:cNvSpPr/>
          <p:nvPr/>
        </p:nvSpPr>
        <p:spPr>
          <a:xfrm>
            <a:off x="-29587" y="1137939"/>
            <a:ext cx="1307413" cy="477912"/>
          </a:xfrm>
          <a:prstGeom prst="rect">
            <a:avLst/>
          </a:prstGeom>
          <a:solidFill>
            <a:srgbClr val="00A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Century Gothic" panose="020B0502020202020204" pitchFamily="34" charset="0"/>
                <a:ea typeface="Palatino" pitchFamily="2" charset="77"/>
                <a:cs typeface="Times New Roman" panose="02020603050405020304" pitchFamily="18" charset="0"/>
              </a:rPr>
              <a:t>Models</a:t>
            </a:r>
            <a:endParaRPr lang="en-US">
              <a:latin typeface="Century Gothic" panose="020B0502020202020204" pitchFamily="34" charset="0"/>
              <a:ea typeface="Palatino" pitchFamily="2" charset="77"/>
              <a:cs typeface="Times New Roman" panose="02020603050405020304" pitchFamily="18" charset="0"/>
            </a:endParaRPr>
          </a:p>
        </p:txBody>
      </p:sp>
      <p:sp>
        <p:nvSpPr>
          <p:cNvPr id="62" name="Rectangle 61">
            <a:extLst>
              <a:ext uri="{FF2B5EF4-FFF2-40B4-BE49-F238E27FC236}">
                <a16:creationId xmlns:a16="http://schemas.microsoft.com/office/drawing/2014/main" id="{4D83E87C-F9DF-0F45-A541-3915CE8FC928}"/>
              </a:ext>
            </a:extLst>
          </p:cNvPr>
          <p:cNvSpPr/>
          <p:nvPr/>
        </p:nvSpPr>
        <p:spPr>
          <a:xfrm>
            <a:off x="0" y="3880983"/>
            <a:ext cx="1248240" cy="477912"/>
          </a:xfrm>
          <a:prstGeom prst="rect">
            <a:avLst/>
          </a:prstGeom>
          <a:solidFill>
            <a:srgbClr val="00A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Century Gothic" panose="020B0502020202020204" pitchFamily="34" charset="0"/>
                <a:ea typeface="Palatino" pitchFamily="2" charset="77"/>
                <a:cs typeface="Times New Roman" panose="02020603050405020304" pitchFamily="18" charset="0"/>
              </a:rPr>
              <a:t>GPT-2</a:t>
            </a:r>
            <a:endParaRPr lang="en-US">
              <a:latin typeface="Century Gothic" panose="020B0502020202020204" pitchFamily="34" charset="0"/>
              <a:ea typeface="Palatino" pitchFamily="2" charset="77"/>
              <a:cs typeface="Times New Roman" panose="02020603050405020304" pitchFamily="18" charset="0"/>
            </a:endParaRPr>
          </a:p>
        </p:txBody>
      </p:sp>
      <p:sp>
        <p:nvSpPr>
          <p:cNvPr id="65" name="TextBox 64">
            <a:extLst>
              <a:ext uri="{FF2B5EF4-FFF2-40B4-BE49-F238E27FC236}">
                <a16:creationId xmlns:a16="http://schemas.microsoft.com/office/drawing/2014/main" id="{3038CDBE-2D81-644C-BBFA-F32DED4CAD1C}"/>
              </a:ext>
            </a:extLst>
          </p:cNvPr>
          <p:cNvSpPr txBox="1"/>
          <p:nvPr/>
        </p:nvSpPr>
        <p:spPr>
          <a:xfrm>
            <a:off x="82298" y="222072"/>
            <a:ext cx="6096000" cy="646331"/>
          </a:xfrm>
          <a:prstGeom prst="rect">
            <a:avLst/>
          </a:prstGeom>
          <a:noFill/>
        </p:spPr>
        <p:txBody>
          <a:bodyPr wrap="square">
            <a:spAutoFit/>
          </a:bodyPr>
          <a:lstStyle/>
          <a:p>
            <a:r>
              <a:rPr lang="en-US" altLang="zh-CN" sz="3600" b="1">
                <a:latin typeface="Montserrat SemiBold" panose="00000700000000000000" pitchFamily="2" charset="0"/>
              </a:rPr>
              <a:t>Approaches</a:t>
            </a:r>
            <a:endParaRPr lang="en-US" sz="3600" b="1">
              <a:latin typeface="Montserrat SemiBold" panose="00000700000000000000" pitchFamily="2" charset="0"/>
            </a:endParaRPr>
          </a:p>
        </p:txBody>
      </p:sp>
      <p:sp>
        <p:nvSpPr>
          <p:cNvPr id="56" name="TextBox 55">
            <a:extLst>
              <a:ext uri="{FF2B5EF4-FFF2-40B4-BE49-F238E27FC236}">
                <a16:creationId xmlns:a16="http://schemas.microsoft.com/office/drawing/2014/main" id="{F5D9EE78-6CA2-974E-A1C5-94C1CC2110A9}"/>
              </a:ext>
            </a:extLst>
          </p:cNvPr>
          <p:cNvSpPr txBox="1"/>
          <p:nvPr/>
        </p:nvSpPr>
        <p:spPr>
          <a:xfrm>
            <a:off x="9039913" y="5028081"/>
            <a:ext cx="243454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a:latin typeface="Athelas" panose="02000503000000020003" pitchFamily="2" charset="77"/>
                <a:ea typeface="Palatino" pitchFamily="2" charset="77"/>
                <a:cs typeface="Times New Roman" panose="02020603050405020304" pitchFamily="18" charset="0"/>
              </a:rPr>
              <a:t>Models can be finetuned </a:t>
            </a:r>
          </a:p>
          <a:p>
            <a:pPr marL="285750" indent="-285750">
              <a:buFont typeface="Arial" panose="020B0604020202020204" pitchFamily="34" charset="0"/>
              <a:buChar char="•"/>
            </a:pPr>
            <a:r>
              <a:rPr lang="en-US" altLang="zh-CN">
                <a:latin typeface="Athelas" panose="02000503000000020003" pitchFamily="2" charset="77"/>
                <a:ea typeface="Palatino" pitchFamily="2" charset="77"/>
                <a:cs typeface="Times New Roman" panose="02020603050405020304" pitchFamily="18" charset="0"/>
              </a:rPr>
              <a:t>High</a:t>
            </a:r>
            <a:r>
              <a:rPr lang="zh-CN" altLang="en-US">
                <a:latin typeface="Athelas" panose="02000503000000020003" pitchFamily="2" charset="77"/>
                <a:ea typeface="Palatino" pitchFamily="2" charset="77"/>
                <a:cs typeface="Times New Roman" panose="02020603050405020304" pitchFamily="18" charset="0"/>
              </a:rPr>
              <a:t> </a:t>
            </a:r>
            <a:r>
              <a:rPr lang="en-US" altLang="zh-CN">
                <a:latin typeface="Athelas" panose="02000503000000020003" pitchFamily="2" charset="77"/>
                <a:ea typeface="Palatino" pitchFamily="2" charset="77"/>
                <a:cs typeface="Times New Roman" panose="02020603050405020304" pitchFamily="18" charset="0"/>
              </a:rPr>
              <a:t>accuracy</a:t>
            </a:r>
          </a:p>
          <a:p>
            <a:pPr marL="285750" indent="-285750">
              <a:buFont typeface="Arial" panose="020B0604020202020204" pitchFamily="34" charset="0"/>
              <a:buChar char="•"/>
            </a:pPr>
            <a:r>
              <a:rPr lang="en-US" altLang="zh-CN">
                <a:latin typeface="Athelas" panose="02000503000000020003" pitchFamily="2" charset="77"/>
                <a:ea typeface="Palatino" pitchFamily="2" charset="77"/>
                <a:cs typeface="Times New Roman" panose="02020603050405020304" pitchFamily="18" charset="0"/>
              </a:rPr>
              <a:t>Small</a:t>
            </a:r>
            <a:r>
              <a:rPr lang="zh-CN" altLang="en-US">
                <a:latin typeface="Athelas" panose="02000503000000020003" pitchFamily="2" charset="77"/>
                <a:ea typeface="Palatino" pitchFamily="2" charset="77"/>
                <a:cs typeface="Times New Roman" panose="02020603050405020304" pitchFamily="18" charset="0"/>
              </a:rPr>
              <a:t> </a:t>
            </a:r>
            <a:r>
              <a:rPr lang="en-US" altLang="zh-CN">
                <a:latin typeface="Athelas" panose="02000503000000020003" pitchFamily="2" charset="77"/>
                <a:ea typeface="Palatino" pitchFamily="2" charset="77"/>
                <a:cs typeface="Times New Roman" panose="02020603050405020304" pitchFamily="18" charset="0"/>
              </a:rPr>
              <a:t>dataset</a:t>
            </a:r>
          </a:p>
          <a:p>
            <a:pPr marL="285750" indent="-285750">
              <a:buFont typeface="Arial" panose="020B0604020202020204" pitchFamily="34" charset="0"/>
              <a:buChar char="•"/>
            </a:pPr>
            <a:endParaRPr lang="en-US" altLang="zh-CN">
              <a:latin typeface="Athelas" panose="02000503000000020003" pitchFamily="2" charset="77"/>
              <a:ea typeface="Palatino" pitchFamily="2" charset="77"/>
              <a:cs typeface="Times New Roman" panose="02020603050405020304" pitchFamily="18" charset="0"/>
            </a:endParaRPr>
          </a:p>
          <a:p>
            <a:pPr marL="285750" indent="-285750">
              <a:buFont typeface="Arial" panose="020B0604020202020204" pitchFamily="34" charset="0"/>
              <a:buChar char="•"/>
            </a:pPr>
            <a:endParaRPr lang="en-US">
              <a:latin typeface="Athelas" panose="02000503000000020003" pitchFamily="2" charset="77"/>
              <a:ea typeface="Palatino" pitchFamily="2" charset="77"/>
              <a:cs typeface="Times New Roman" panose="02020603050405020304" pitchFamily="18" charset="0"/>
            </a:endParaRPr>
          </a:p>
        </p:txBody>
      </p:sp>
      <p:sp>
        <p:nvSpPr>
          <p:cNvPr id="67" name="TextBox 66">
            <a:extLst>
              <a:ext uri="{FF2B5EF4-FFF2-40B4-BE49-F238E27FC236}">
                <a16:creationId xmlns:a16="http://schemas.microsoft.com/office/drawing/2014/main" id="{6E488D4B-65CD-9D4D-8DF7-A14F9B5BDEBA}"/>
              </a:ext>
            </a:extLst>
          </p:cNvPr>
          <p:cNvSpPr txBox="1"/>
          <p:nvPr/>
        </p:nvSpPr>
        <p:spPr>
          <a:xfrm>
            <a:off x="9039913" y="4628738"/>
            <a:ext cx="2228865" cy="369332"/>
          </a:xfrm>
          <a:prstGeom prst="rect">
            <a:avLst/>
          </a:prstGeom>
          <a:noFill/>
        </p:spPr>
        <p:txBody>
          <a:bodyPr wrap="square" rtlCol="0">
            <a:spAutoFit/>
          </a:bodyPr>
          <a:lstStyle/>
          <a:p>
            <a:r>
              <a:rPr lang="en-US" altLang="zh-CN">
                <a:latin typeface="Athelas" panose="02000503000000020003" pitchFamily="2" charset="77"/>
                <a:cs typeface="Times New Roman" panose="02020603050405020304" pitchFamily="18" charset="0"/>
              </a:rPr>
              <a:t>Advantages</a:t>
            </a:r>
            <a:r>
              <a:rPr lang="zh-CN" altLang="en-US">
                <a:latin typeface="Athelas" panose="02000503000000020003" pitchFamily="2" charset="77"/>
                <a:cs typeface="Times New Roman" panose="02020603050405020304" pitchFamily="18" charset="0"/>
              </a:rPr>
              <a:t> </a:t>
            </a:r>
            <a:r>
              <a:rPr lang="en-US" altLang="zh-CN">
                <a:latin typeface="Athelas" panose="02000503000000020003" pitchFamily="2" charset="77"/>
                <a:cs typeface="Times New Roman" panose="02020603050405020304" pitchFamily="18" charset="0"/>
              </a:rPr>
              <a:t>of</a:t>
            </a:r>
            <a:r>
              <a:rPr lang="zh-CN" altLang="en-US">
                <a:latin typeface="Athelas" panose="02000503000000020003" pitchFamily="2" charset="77"/>
                <a:cs typeface="Times New Roman" panose="02020603050405020304" pitchFamily="18" charset="0"/>
              </a:rPr>
              <a:t> </a:t>
            </a:r>
            <a:r>
              <a:rPr lang="en-US" altLang="zh-CN">
                <a:latin typeface="Athelas" panose="02000503000000020003" pitchFamily="2" charset="77"/>
                <a:cs typeface="Times New Roman" panose="02020603050405020304" pitchFamily="18" charset="0"/>
              </a:rPr>
              <a:t>GPT-2</a:t>
            </a:r>
            <a:endParaRPr lang="en-US">
              <a:latin typeface="Athelas" panose="02000503000000020003" pitchFamily="2" charset="77"/>
              <a:cs typeface="Times New Roman" panose="02020603050405020304" pitchFamily="18" charset="0"/>
            </a:endParaRPr>
          </a:p>
        </p:txBody>
      </p:sp>
      <p:sp>
        <p:nvSpPr>
          <p:cNvPr id="22" name="TextBox 21">
            <a:extLst>
              <a:ext uri="{FF2B5EF4-FFF2-40B4-BE49-F238E27FC236}">
                <a16:creationId xmlns:a16="http://schemas.microsoft.com/office/drawing/2014/main" id="{0063016D-533B-9047-AC63-3FB3A03C10DD}"/>
              </a:ext>
            </a:extLst>
          </p:cNvPr>
          <p:cNvSpPr txBox="1"/>
          <p:nvPr/>
        </p:nvSpPr>
        <p:spPr>
          <a:xfrm>
            <a:off x="9142753" y="144244"/>
            <a:ext cx="2915897" cy="830997"/>
          </a:xfrm>
          <a:prstGeom prst="rect">
            <a:avLst/>
          </a:prstGeom>
          <a:noFill/>
        </p:spPr>
        <p:txBody>
          <a:bodyPr wrap="square">
            <a:spAutoFit/>
          </a:bodyPr>
          <a:lstStyle/>
          <a:p>
            <a:pPr algn="r"/>
            <a:r>
              <a:rPr lang="en-US" sz="1200">
                <a:solidFill>
                  <a:schemeClr val="tx1">
                    <a:lumMod val="50000"/>
                    <a:lumOff val="50000"/>
                  </a:schemeClr>
                </a:solidFill>
              </a:rPr>
              <a:t>Reference: What is a transformer</a:t>
            </a:r>
          </a:p>
          <a:p>
            <a:pPr algn="r"/>
            <a:r>
              <a:rPr lang="en-US" sz="1200" err="1">
                <a:solidFill>
                  <a:schemeClr val="tx1">
                    <a:lumMod val="50000"/>
                    <a:lumOff val="50000"/>
                  </a:schemeClr>
                </a:solidFill>
              </a:rPr>
              <a:t>OpenAI's</a:t>
            </a:r>
            <a:r>
              <a:rPr lang="en-US" sz="1200">
                <a:solidFill>
                  <a:schemeClr val="tx1">
                    <a:lumMod val="50000"/>
                    <a:lumOff val="50000"/>
                  </a:schemeClr>
                </a:solidFill>
              </a:rPr>
              <a:t> GPT-2</a:t>
            </a:r>
          </a:p>
          <a:p>
            <a:pPr algn="r"/>
            <a:endParaRPr lang="en-US" sz="1200">
              <a:solidFill>
                <a:schemeClr val="tx1">
                  <a:lumMod val="50000"/>
                  <a:lumOff val="50000"/>
                </a:schemeClr>
              </a:solidFill>
            </a:endParaRPr>
          </a:p>
          <a:p>
            <a:pPr algn="r"/>
            <a:r>
              <a:rPr lang="en-US" sz="1200">
                <a:solidFill>
                  <a:schemeClr val="tx1">
                    <a:lumMod val="50000"/>
                    <a:lumOff val="50000"/>
                  </a:schemeClr>
                </a:solidFill>
              </a:rPr>
              <a:t> </a:t>
            </a:r>
          </a:p>
        </p:txBody>
      </p:sp>
    </p:spTree>
    <p:extLst>
      <p:ext uri="{BB962C8B-B14F-4D97-AF65-F5344CB8AC3E}">
        <p14:creationId xmlns:p14="http://schemas.microsoft.com/office/powerpoint/2010/main" val="3516600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480405-FF20-8540-A688-4DB9293BB463}"/>
              </a:ext>
            </a:extLst>
          </p:cNvPr>
          <p:cNvSpPr>
            <a:spLocks noGrp="1"/>
          </p:cNvSpPr>
          <p:nvPr>
            <p:ph type="sldNum" sz="quarter" idx="12"/>
          </p:nvPr>
        </p:nvSpPr>
        <p:spPr/>
        <p:txBody>
          <a:bodyPr/>
          <a:lstStyle/>
          <a:p>
            <a:fld id="{330EA680-D336-4FF7-8B7A-9848BB0A1C32}" type="slidenum">
              <a:rPr lang="en-US" smtClean="0"/>
              <a:t>7</a:t>
            </a:fld>
            <a:endParaRPr lang="en-US" dirty="0"/>
          </a:p>
        </p:txBody>
      </p:sp>
      <p:pic>
        <p:nvPicPr>
          <p:cNvPr id="1030" name="Picture 6" descr="Model Icons - 3,403 free vector icons">
            <a:extLst>
              <a:ext uri="{FF2B5EF4-FFF2-40B4-BE49-F238E27FC236}">
                <a16:creationId xmlns:a16="http://schemas.microsoft.com/office/drawing/2014/main" id="{7B844B53-A0FD-5D44-9D27-BA061CCE853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1334" y="2601093"/>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ep Learning Icons - Download Free Vector Icons | Noun Project">
            <a:extLst>
              <a:ext uri="{FF2B5EF4-FFF2-40B4-BE49-F238E27FC236}">
                <a16:creationId xmlns:a16="http://schemas.microsoft.com/office/drawing/2014/main" id="{845893E0-6B4D-C74F-B886-AACB90E6F294}"/>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9894" y="3900936"/>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10" descr="Customer Service Management | Unotech">
            <a:extLst>
              <a:ext uri="{FF2B5EF4-FFF2-40B4-BE49-F238E27FC236}">
                <a16:creationId xmlns:a16="http://schemas.microsoft.com/office/drawing/2014/main" id="{CBA7DE91-69B9-FC4A-A614-68141E264ACD}"/>
              </a:ext>
            </a:extLst>
          </p:cNvPr>
          <p:cNvSpPr>
            <a:spLocks noChangeAspect="1" noChangeArrowheads="1"/>
          </p:cNvSpPr>
          <p:nvPr/>
        </p:nvSpPr>
        <p:spPr bwMode="auto">
          <a:xfrm>
            <a:off x="1375734" y="15755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pic>
        <p:nvPicPr>
          <p:cNvPr id="23" name="Graphic 22">
            <a:extLst>
              <a:ext uri="{FF2B5EF4-FFF2-40B4-BE49-F238E27FC236}">
                <a16:creationId xmlns:a16="http://schemas.microsoft.com/office/drawing/2014/main" id="{C16E71DC-F035-7245-9EC3-D348C36DD35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1334" y="1301250"/>
            <a:ext cx="548640" cy="548640"/>
          </a:xfrm>
          <a:prstGeom prst="rect">
            <a:avLst/>
          </a:prstGeom>
        </p:spPr>
      </p:pic>
      <p:pic>
        <p:nvPicPr>
          <p:cNvPr id="27" name="Picture 26">
            <a:extLst>
              <a:ext uri="{FF2B5EF4-FFF2-40B4-BE49-F238E27FC236}">
                <a16:creationId xmlns:a16="http://schemas.microsoft.com/office/drawing/2014/main" id="{B81E9A39-0810-7A46-8B5B-D0EE7502EF2B}"/>
              </a:ext>
            </a:extLst>
          </p:cNvPr>
          <p:cNvPicPr>
            <a:picLocks noChangeAspect="1"/>
          </p:cNvPicPr>
          <p:nvPr/>
        </p:nvPicPr>
        <p:blipFill rotWithShape="1">
          <a:blip r:embed="rId7"/>
          <a:srcRect l="17043" t="42610" b="19146"/>
          <a:stretch/>
        </p:blipFill>
        <p:spPr>
          <a:xfrm>
            <a:off x="3645125" y="1462508"/>
            <a:ext cx="1327484" cy="1981661"/>
          </a:xfrm>
          <a:prstGeom prst="rect">
            <a:avLst/>
          </a:prstGeom>
          <a:ln>
            <a:solidFill>
              <a:schemeClr val="tx1"/>
            </a:solidFill>
          </a:ln>
        </p:spPr>
      </p:pic>
      <p:sp>
        <p:nvSpPr>
          <p:cNvPr id="35" name="标题 1">
            <a:extLst>
              <a:ext uri="{FF2B5EF4-FFF2-40B4-BE49-F238E27FC236}">
                <a16:creationId xmlns:a16="http://schemas.microsoft.com/office/drawing/2014/main" id="{62B49989-1BAC-AD45-BC40-3CF38F1C8E0D}"/>
              </a:ext>
            </a:extLst>
          </p:cNvPr>
          <p:cNvSpPr txBox="1">
            <a:spLocks/>
          </p:cNvSpPr>
          <p:nvPr/>
        </p:nvSpPr>
        <p:spPr>
          <a:xfrm>
            <a:off x="158750" y="-132833"/>
            <a:ext cx="54141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latin typeface="Montserrat SemiBold" panose="00000700000000000000" pitchFamily="2" charset="0"/>
                <a:ea typeface="Hiragino Kaku Gothic Std W8" panose="020B0800000000000000" pitchFamily="34" charset="-128"/>
              </a:rPr>
              <a:t>TensorFlow RNN</a:t>
            </a:r>
            <a:endParaRPr lang="en-US" sz="3600" b="1">
              <a:latin typeface="Montserrat SemiBold" panose="00000700000000000000" pitchFamily="2" charset="0"/>
              <a:ea typeface="Hiragino Kaku Gothic Std W8" panose="020B0800000000000000" pitchFamily="34" charset="-128"/>
            </a:endParaRPr>
          </a:p>
        </p:txBody>
      </p:sp>
      <p:cxnSp>
        <p:nvCxnSpPr>
          <p:cNvPr id="25" name="Straight Arrow Connector 24">
            <a:extLst>
              <a:ext uri="{FF2B5EF4-FFF2-40B4-BE49-F238E27FC236}">
                <a16:creationId xmlns:a16="http://schemas.microsoft.com/office/drawing/2014/main" id="{DA1DAD57-1DD4-C041-9153-ABE3DFC3324C}"/>
              </a:ext>
            </a:extLst>
          </p:cNvPr>
          <p:cNvCxnSpPr/>
          <p:nvPr/>
        </p:nvCxnSpPr>
        <p:spPr>
          <a:xfrm>
            <a:off x="735654" y="1849890"/>
            <a:ext cx="0" cy="751203"/>
          </a:xfrm>
          <a:prstGeom prst="straightConnector1">
            <a:avLst/>
          </a:prstGeom>
          <a:ln w="19050">
            <a:solidFill>
              <a:srgbClr val="00A8D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9EFCE0-6E1D-4945-A756-C9D65AF08125}"/>
              </a:ext>
            </a:extLst>
          </p:cNvPr>
          <p:cNvCxnSpPr/>
          <p:nvPr/>
        </p:nvCxnSpPr>
        <p:spPr>
          <a:xfrm>
            <a:off x="735654" y="3149733"/>
            <a:ext cx="0" cy="751203"/>
          </a:xfrm>
          <a:prstGeom prst="straightConnector1">
            <a:avLst/>
          </a:prstGeom>
          <a:ln w="19050">
            <a:solidFill>
              <a:srgbClr val="6E9A3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D5F6BC-E2D3-E248-BD88-9772AAAEB3A9}"/>
              </a:ext>
            </a:extLst>
          </p:cNvPr>
          <p:cNvCxnSpPr/>
          <p:nvPr/>
        </p:nvCxnSpPr>
        <p:spPr>
          <a:xfrm>
            <a:off x="735654" y="4632456"/>
            <a:ext cx="0" cy="751203"/>
          </a:xfrm>
          <a:prstGeom prst="straightConnector1">
            <a:avLst/>
          </a:prstGeom>
          <a:ln w="19050">
            <a:solidFill>
              <a:srgbClr val="EE592B"/>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CCA3615-7F7C-E745-A121-A0519575DAB3}"/>
              </a:ext>
            </a:extLst>
          </p:cNvPr>
          <p:cNvSpPr/>
          <p:nvPr/>
        </p:nvSpPr>
        <p:spPr>
          <a:xfrm>
            <a:off x="1101414" y="1419288"/>
            <a:ext cx="1709623"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Athelas" panose="02000503000000020003" pitchFamily="2" charset="77"/>
              </a:rPr>
              <a:t>Vectorize the text</a:t>
            </a:r>
          </a:p>
        </p:txBody>
      </p:sp>
      <p:sp>
        <p:nvSpPr>
          <p:cNvPr id="44" name="Rectangle 43">
            <a:extLst>
              <a:ext uri="{FF2B5EF4-FFF2-40B4-BE49-F238E27FC236}">
                <a16:creationId xmlns:a16="http://schemas.microsoft.com/office/drawing/2014/main" id="{E5B02081-71FB-B244-A77C-AE63AEC35B46}"/>
              </a:ext>
            </a:extLst>
          </p:cNvPr>
          <p:cNvSpPr/>
          <p:nvPr/>
        </p:nvSpPr>
        <p:spPr>
          <a:xfrm>
            <a:off x="1101413" y="2709721"/>
            <a:ext cx="1709623"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Athelas" panose="02000503000000020003" pitchFamily="2" charset="77"/>
              </a:rPr>
              <a:t>Build the model</a:t>
            </a:r>
          </a:p>
        </p:txBody>
      </p:sp>
      <p:sp>
        <p:nvSpPr>
          <p:cNvPr id="45" name="Rectangle 44">
            <a:extLst>
              <a:ext uri="{FF2B5EF4-FFF2-40B4-BE49-F238E27FC236}">
                <a16:creationId xmlns:a16="http://schemas.microsoft.com/office/drawing/2014/main" id="{E1F45DE8-1F4F-4948-A128-362C16E4470F}"/>
              </a:ext>
            </a:extLst>
          </p:cNvPr>
          <p:cNvSpPr/>
          <p:nvPr/>
        </p:nvSpPr>
        <p:spPr>
          <a:xfrm>
            <a:off x="1139382" y="4083816"/>
            <a:ext cx="214331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Athelas" panose="02000503000000020003" pitchFamily="2" charset="77"/>
              </a:rPr>
              <a:t>The untrained model</a:t>
            </a:r>
          </a:p>
        </p:txBody>
      </p:sp>
      <p:sp>
        <p:nvSpPr>
          <p:cNvPr id="29" name="Rectangle 28">
            <a:extLst>
              <a:ext uri="{FF2B5EF4-FFF2-40B4-BE49-F238E27FC236}">
                <a16:creationId xmlns:a16="http://schemas.microsoft.com/office/drawing/2014/main" id="{E4E7DB85-69B9-444B-9793-F538074D9845}"/>
              </a:ext>
            </a:extLst>
          </p:cNvPr>
          <p:cNvSpPr/>
          <p:nvPr/>
        </p:nvSpPr>
        <p:spPr>
          <a:xfrm>
            <a:off x="3586135" y="3666531"/>
            <a:ext cx="2775331" cy="1200329"/>
          </a:xfrm>
          <a:prstGeom prst="rect">
            <a:avLst/>
          </a:prstGeom>
          <a:ln>
            <a:solidFill>
              <a:schemeClr val="tx1"/>
            </a:solidFill>
          </a:ln>
        </p:spPr>
        <p:txBody>
          <a:bodyPr wrap="square">
            <a:spAutoFit/>
          </a:bodyPr>
          <a:lstStyle/>
          <a:p>
            <a:r>
              <a:rPr lang="en-US" sz="1200">
                <a:solidFill>
                  <a:srgbClr val="212121"/>
                </a:solidFill>
                <a:latin typeface="Courier New" panose="02070309020205020404" pitchFamily="49" charset="0"/>
              </a:rPr>
              <a:t>Next Char Predictions: 'JU\'Ab(@?cNUa—G43:0EqONP3l0(Vs!OhheKNOQ:—j3zN?Ag;N+x(!5—Nwc’K?vp,LixjceGn,NN"yId84FkgCw3pwRWdxU?E06H"'</a:t>
            </a:r>
            <a:endParaRPr lang="en-US" sz="1200"/>
          </a:p>
        </p:txBody>
      </p:sp>
      <p:sp>
        <p:nvSpPr>
          <p:cNvPr id="47" name="Rectangle 46">
            <a:extLst>
              <a:ext uri="{FF2B5EF4-FFF2-40B4-BE49-F238E27FC236}">
                <a16:creationId xmlns:a16="http://schemas.microsoft.com/office/drawing/2014/main" id="{B0AD921F-E987-9D41-8A41-E84398308F1D}"/>
              </a:ext>
            </a:extLst>
          </p:cNvPr>
          <p:cNvSpPr/>
          <p:nvPr/>
        </p:nvSpPr>
        <p:spPr>
          <a:xfrm>
            <a:off x="1101413" y="5394051"/>
            <a:ext cx="2143314" cy="52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Athelas" panose="02000503000000020003" pitchFamily="2" charset="77"/>
              </a:rPr>
              <a:t>The trained model</a:t>
            </a:r>
          </a:p>
          <a:p>
            <a:pPr algn="ctr"/>
            <a:r>
              <a:rPr lang="en-US" sz="1600">
                <a:solidFill>
                  <a:schemeClr val="tx1"/>
                </a:solidFill>
                <a:latin typeface="Athelas" panose="02000503000000020003" pitchFamily="2" charset="77"/>
              </a:rPr>
              <a:t>(epoch = </a:t>
            </a:r>
            <a:r>
              <a:rPr lang="en-US" altLang="zh-CN" sz="1600">
                <a:solidFill>
                  <a:schemeClr val="tx1"/>
                </a:solidFill>
                <a:latin typeface="Athelas" panose="02000503000000020003" pitchFamily="2" charset="77"/>
              </a:rPr>
              <a:t>2</a:t>
            </a:r>
            <a:r>
              <a:rPr lang="en-US" sz="1600">
                <a:solidFill>
                  <a:schemeClr val="tx1"/>
                </a:solidFill>
                <a:latin typeface="Athelas" panose="02000503000000020003" pitchFamily="2" charset="77"/>
              </a:rPr>
              <a:t>000)</a:t>
            </a:r>
          </a:p>
        </p:txBody>
      </p:sp>
      <p:sp>
        <p:nvSpPr>
          <p:cNvPr id="30" name="Rectangle 29">
            <a:extLst>
              <a:ext uri="{FF2B5EF4-FFF2-40B4-BE49-F238E27FC236}">
                <a16:creationId xmlns:a16="http://schemas.microsoft.com/office/drawing/2014/main" id="{D9477F52-D078-3C4D-9DCC-3EA843DF4A33}"/>
              </a:ext>
            </a:extLst>
          </p:cNvPr>
          <p:cNvSpPr/>
          <p:nvPr/>
        </p:nvSpPr>
        <p:spPr>
          <a:xfrm>
            <a:off x="3616383" y="5008057"/>
            <a:ext cx="2775336" cy="1446550"/>
          </a:xfrm>
          <a:prstGeom prst="rect">
            <a:avLst/>
          </a:prstGeom>
          <a:ln>
            <a:solidFill>
              <a:schemeClr val="tx1"/>
            </a:solidFill>
          </a:ln>
        </p:spPr>
        <p:txBody>
          <a:bodyPr wrap="square">
            <a:spAutoFit/>
          </a:bodyPr>
          <a:lstStyle/>
          <a:p>
            <a:r>
              <a:rPr lang="en-US" sz="1100" dirty="0">
                <a:solidFill>
                  <a:srgbClr val="212121"/>
                </a:solidFill>
                <a:latin typeface="Courier New" panose="02070309020205020404" pitchFamily="49" charset="0"/>
              </a:rPr>
              <a:t>The average amount of back or neck pain. 10 is the worse pain and 0 is no pain at all.</a:t>
            </a:r>
          </a:p>
          <a:p>
            <a:r>
              <a:rPr lang="en-US" sz="1100" dirty="0">
                <a:solidFill>
                  <a:srgbClr val="212121"/>
                </a:solidFill>
                <a:latin typeface="Courier New" panose="02070309020205020404" pitchFamily="49" charset="0"/>
              </a:rPr>
              <a:t>3/10</a:t>
            </a:r>
          </a:p>
          <a:p>
            <a:r>
              <a:rPr lang="en-US" sz="1100" dirty="0">
                <a:solidFill>
                  <a:srgbClr val="212121"/>
                </a:solidFill>
                <a:latin typeface="Courier New" panose="02070309020205020404" pitchFamily="49" charset="0"/>
              </a:rPr>
              <a:t>7) Do you have any of the following problems?</a:t>
            </a:r>
          </a:p>
          <a:p>
            <a:r>
              <a:rPr lang="en-US" sz="1100" dirty="0">
                <a:solidFill>
                  <a:srgbClr val="212121"/>
                </a:solidFill>
                <a:latin typeface="Courier New" panose="02070309020205020404" pitchFamily="49" charset="0"/>
              </a:rPr>
              <a:t>Bladder incontinence, Joint pain</a:t>
            </a:r>
          </a:p>
        </p:txBody>
      </p:sp>
      <p:sp>
        <p:nvSpPr>
          <p:cNvPr id="31" name="Right Arrow 30">
            <a:extLst>
              <a:ext uri="{FF2B5EF4-FFF2-40B4-BE49-F238E27FC236}">
                <a16:creationId xmlns:a16="http://schemas.microsoft.com/office/drawing/2014/main" id="{3C3194FB-C93A-6248-B27A-55008448EC6F}"/>
              </a:ext>
            </a:extLst>
          </p:cNvPr>
          <p:cNvSpPr/>
          <p:nvPr/>
        </p:nvSpPr>
        <p:spPr>
          <a:xfrm>
            <a:off x="3204857" y="1544497"/>
            <a:ext cx="27432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77E6A608-9F05-D441-8E0B-B5C2A869442E}"/>
              </a:ext>
            </a:extLst>
          </p:cNvPr>
          <p:cNvSpPr/>
          <p:nvPr/>
        </p:nvSpPr>
        <p:spPr>
          <a:xfrm>
            <a:off x="3204857" y="5578932"/>
            <a:ext cx="27432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629C03B0-C639-0E4C-B03B-6B0110A24BEB}"/>
              </a:ext>
            </a:extLst>
          </p:cNvPr>
          <p:cNvSpPr/>
          <p:nvPr/>
        </p:nvSpPr>
        <p:spPr>
          <a:xfrm>
            <a:off x="3204857" y="4190495"/>
            <a:ext cx="27432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Google Shape;419;p41">
            <a:extLst>
              <a:ext uri="{FF2B5EF4-FFF2-40B4-BE49-F238E27FC236}">
                <a16:creationId xmlns:a16="http://schemas.microsoft.com/office/drawing/2014/main" id="{A61F89D7-71ED-4248-99E8-06C0690F4267}"/>
              </a:ext>
            </a:extLst>
          </p:cNvPr>
          <p:cNvCxnSpPr>
            <a:cxnSpLocks/>
          </p:cNvCxnSpPr>
          <p:nvPr/>
        </p:nvCxnSpPr>
        <p:spPr>
          <a:xfrm>
            <a:off x="6880202" y="1238305"/>
            <a:ext cx="0" cy="5489658"/>
          </a:xfrm>
          <a:prstGeom prst="straightConnector1">
            <a:avLst/>
          </a:prstGeom>
          <a:noFill/>
          <a:ln w="38100" cap="flat" cmpd="sng">
            <a:solidFill>
              <a:srgbClr val="00A7D5">
                <a:alpha val="40784"/>
              </a:srgbClr>
            </a:solidFill>
            <a:prstDash val="solid"/>
            <a:round/>
            <a:headEnd type="none" w="sm" len="sm"/>
            <a:tailEnd type="none" w="sm" len="sm"/>
          </a:ln>
        </p:spPr>
      </p:cxnSp>
      <p:sp>
        <p:nvSpPr>
          <p:cNvPr id="24" name="Rectangle 23">
            <a:extLst>
              <a:ext uri="{FF2B5EF4-FFF2-40B4-BE49-F238E27FC236}">
                <a16:creationId xmlns:a16="http://schemas.microsoft.com/office/drawing/2014/main" id="{05DC4F73-2910-6C46-A90F-BFD189CDB3C6}"/>
              </a:ext>
            </a:extLst>
          </p:cNvPr>
          <p:cNvSpPr/>
          <p:nvPr/>
        </p:nvSpPr>
        <p:spPr>
          <a:xfrm>
            <a:off x="7093757" y="1238305"/>
            <a:ext cx="214331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Century Gothic" panose="020B0502020202020204" pitchFamily="34" charset="0"/>
              </a:rPr>
              <a:t>Results</a:t>
            </a:r>
          </a:p>
        </p:txBody>
      </p:sp>
      <p:sp>
        <p:nvSpPr>
          <p:cNvPr id="28" name="Rectangle 27">
            <a:extLst>
              <a:ext uri="{FF2B5EF4-FFF2-40B4-BE49-F238E27FC236}">
                <a16:creationId xmlns:a16="http://schemas.microsoft.com/office/drawing/2014/main" id="{37720C87-0614-1D47-BDA7-1DF663862147}"/>
              </a:ext>
            </a:extLst>
          </p:cNvPr>
          <p:cNvSpPr/>
          <p:nvPr/>
        </p:nvSpPr>
        <p:spPr>
          <a:xfrm>
            <a:off x="7093757" y="1655028"/>
            <a:ext cx="4937122" cy="685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solidFill>
                  <a:schemeClr val="tx1"/>
                </a:solidFill>
                <a:latin typeface="Athelas" panose="02000503000000020003" pitchFamily="2" charset="77"/>
              </a:rPr>
              <a:t>Clearly, the result of the model is not good. We can’t even get a meaningful word. </a:t>
            </a:r>
          </a:p>
        </p:txBody>
      </p:sp>
      <p:sp>
        <p:nvSpPr>
          <p:cNvPr id="32" name="Rectangle 31">
            <a:extLst>
              <a:ext uri="{FF2B5EF4-FFF2-40B4-BE49-F238E27FC236}">
                <a16:creationId xmlns:a16="http://schemas.microsoft.com/office/drawing/2014/main" id="{7E0522F5-2E2D-2845-B3F1-2B37DEB68691}"/>
              </a:ext>
            </a:extLst>
          </p:cNvPr>
          <p:cNvSpPr/>
          <p:nvPr/>
        </p:nvSpPr>
        <p:spPr>
          <a:xfrm>
            <a:off x="7093757" y="2391335"/>
            <a:ext cx="214331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Century Gothic" panose="020B0502020202020204" pitchFamily="34" charset="0"/>
              </a:rPr>
              <a:t>Reasons</a:t>
            </a:r>
          </a:p>
        </p:txBody>
      </p:sp>
      <p:sp>
        <p:nvSpPr>
          <p:cNvPr id="5" name="TextBox 4">
            <a:extLst>
              <a:ext uri="{FF2B5EF4-FFF2-40B4-BE49-F238E27FC236}">
                <a16:creationId xmlns:a16="http://schemas.microsoft.com/office/drawing/2014/main" id="{85FD623D-79E7-9E4D-ABD4-E27A0C82A477}"/>
              </a:ext>
            </a:extLst>
          </p:cNvPr>
          <p:cNvSpPr txBox="1"/>
          <p:nvPr/>
        </p:nvSpPr>
        <p:spPr>
          <a:xfrm>
            <a:off x="7093757" y="2808058"/>
            <a:ext cx="4876361" cy="2662267"/>
          </a:xfrm>
          <a:prstGeom prst="rect">
            <a:avLst/>
          </a:prstGeom>
          <a:noFill/>
        </p:spPr>
        <p:txBody>
          <a:bodyPr wrap="square" rtlCol="0">
            <a:spAutoFit/>
          </a:bodyPr>
          <a:lstStyle/>
          <a:p>
            <a:pPr algn="just">
              <a:spcAft>
                <a:spcPts val="600"/>
              </a:spcAft>
            </a:pPr>
            <a:r>
              <a:rPr lang="en-US">
                <a:latin typeface="Athelas" panose="02000503000000020003" pitchFamily="2" charset="77"/>
              </a:rPr>
              <a:t>The reason for the result comes from the major shortcoming of RNN: failure to remember long-range dependencies.</a:t>
            </a:r>
          </a:p>
          <a:p>
            <a:pPr algn="just">
              <a:spcAft>
                <a:spcPts val="600"/>
              </a:spcAft>
            </a:pPr>
            <a:r>
              <a:rPr lang="en-US">
                <a:latin typeface="Athelas" panose="02000503000000020003" pitchFamily="2" charset="77"/>
              </a:rPr>
              <a:t>RNNs need to encode the information from the entire sequence in one single context vector, which means its tokenization is based on individual letters but not a word. As the gap between 2 words grows, the RNN seems to “forget” the previous words. </a:t>
            </a:r>
          </a:p>
        </p:txBody>
      </p:sp>
      <p:sp>
        <p:nvSpPr>
          <p:cNvPr id="34" name="Rectangle 33">
            <a:extLst>
              <a:ext uri="{FF2B5EF4-FFF2-40B4-BE49-F238E27FC236}">
                <a16:creationId xmlns:a16="http://schemas.microsoft.com/office/drawing/2014/main" id="{537C2A40-60C9-8643-A8C6-CD22031306F1}"/>
              </a:ext>
            </a:extLst>
          </p:cNvPr>
          <p:cNvSpPr/>
          <p:nvPr/>
        </p:nvSpPr>
        <p:spPr>
          <a:xfrm>
            <a:off x="7093757" y="5521288"/>
            <a:ext cx="214331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Century Gothic" panose="020B0502020202020204" pitchFamily="34" charset="0"/>
              </a:rPr>
              <a:t>Solution</a:t>
            </a:r>
          </a:p>
        </p:txBody>
      </p:sp>
      <p:sp>
        <p:nvSpPr>
          <p:cNvPr id="36" name="TextBox 35">
            <a:extLst>
              <a:ext uri="{FF2B5EF4-FFF2-40B4-BE49-F238E27FC236}">
                <a16:creationId xmlns:a16="http://schemas.microsoft.com/office/drawing/2014/main" id="{F58720DC-7B3D-644E-BB65-C75BC6EB17D3}"/>
              </a:ext>
            </a:extLst>
          </p:cNvPr>
          <p:cNvSpPr txBox="1"/>
          <p:nvPr/>
        </p:nvSpPr>
        <p:spPr>
          <a:xfrm>
            <a:off x="7093757" y="5938009"/>
            <a:ext cx="4876361" cy="369332"/>
          </a:xfrm>
          <a:prstGeom prst="rect">
            <a:avLst/>
          </a:prstGeom>
          <a:noFill/>
        </p:spPr>
        <p:txBody>
          <a:bodyPr wrap="square" rtlCol="0">
            <a:spAutoFit/>
          </a:bodyPr>
          <a:lstStyle/>
          <a:p>
            <a:pPr algn="just"/>
            <a:r>
              <a:rPr lang="en-US">
                <a:latin typeface="Athelas" panose="02000503000000020003" pitchFamily="2" charset="77"/>
              </a:rPr>
              <a:t>GPT-2</a:t>
            </a:r>
          </a:p>
        </p:txBody>
      </p:sp>
      <p:pic>
        <p:nvPicPr>
          <p:cNvPr id="8" name="Graphic 7">
            <a:extLst>
              <a:ext uri="{FF2B5EF4-FFF2-40B4-BE49-F238E27FC236}">
                <a16:creationId xmlns:a16="http://schemas.microsoft.com/office/drawing/2014/main" id="{7928441A-3773-0E48-8FD1-16BB2FB12F1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1334" y="5419852"/>
            <a:ext cx="548640" cy="548640"/>
          </a:xfrm>
          <a:prstGeom prst="rect">
            <a:avLst/>
          </a:prstGeom>
        </p:spPr>
      </p:pic>
      <p:sp>
        <p:nvSpPr>
          <p:cNvPr id="2" name="TextBox 1">
            <a:extLst>
              <a:ext uri="{FF2B5EF4-FFF2-40B4-BE49-F238E27FC236}">
                <a16:creationId xmlns:a16="http://schemas.microsoft.com/office/drawing/2014/main" id="{AFCC3897-9002-466E-A4D0-D53039435EFF}"/>
              </a:ext>
            </a:extLst>
          </p:cNvPr>
          <p:cNvSpPr txBox="1"/>
          <p:nvPr/>
        </p:nvSpPr>
        <p:spPr>
          <a:xfrm>
            <a:off x="5572858" y="118762"/>
            <a:ext cx="6619142" cy="276999"/>
          </a:xfrm>
          <a:prstGeom prst="rect">
            <a:avLst/>
          </a:prstGeom>
          <a:noFill/>
        </p:spPr>
        <p:txBody>
          <a:bodyPr wrap="square" lIns="91440" tIns="45720" rIns="91440" bIns="45720" anchor="t">
            <a:spAutoFit/>
          </a:bodyPr>
          <a:lstStyle/>
          <a:p>
            <a:pPr algn="r"/>
            <a:r>
              <a:rPr lang="en-US" sz="1200" dirty="0">
                <a:solidFill>
                  <a:schemeClr val="tx1">
                    <a:lumMod val="50000"/>
                    <a:lumOff val="50000"/>
                  </a:schemeClr>
                </a:solidFill>
              </a:rPr>
              <a:t>Reference:  Text generation with an </a:t>
            </a:r>
            <a:r>
              <a:rPr lang="en-US" sz="1200" dirty="0" err="1">
                <a:solidFill>
                  <a:schemeClr val="tx1">
                    <a:lumMod val="50000"/>
                    <a:lumOff val="50000"/>
                  </a:schemeClr>
                </a:solidFill>
              </a:rPr>
              <a:t>rnn</a:t>
            </a:r>
            <a:r>
              <a:rPr lang="en-US" sz="1200" dirty="0">
                <a:solidFill>
                  <a:schemeClr val="tx1">
                    <a:lumMod val="50000"/>
                    <a:lumOff val="50000"/>
                  </a:schemeClr>
                </a:solidFill>
              </a:rPr>
              <a:t> : </a:t>
            </a:r>
            <a:r>
              <a:rPr lang="en-US" sz="1200" dirty="0" err="1">
                <a:solidFill>
                  <a:schemeClr val="tx1">
                    <a:lumMod val="50000"/>
                    <a:lumOff val="50000"/>
                  </a:schemeClr>
                </a:solidFill>
              </a:rPr>
              <a:t>Tensorflow</a:t>
            </a:r>
            <a:r>
              <a:rPr lang="en-US" sz="1200" dirty="0">
                <a:solidFill>
                  <a:schemeClr val="tx1">
                    <a:lumMod val="50000"/>
                    <a:lumOff val="50000"/>
                  </a:schemeClr>
                </a:solidFill>
              </a:rPr>
              <a:t> core; Examining the Transformer architecture</a:t>
            </a:r>
          </a:p>
        </p:txBody>
      </p:sp>
      <p:pic>
        <p:nvPicPr>
          <p:cNvPr id="33" name="Graphic 32">
            <a:hlinkClick r:id="rId10"/>
            <a:extLst>
              <a:ext uri="{FF2B5EF4-FFF2-40B4-BE49-F238E27FC236}">
                <a16:creationId xmlns:a16="http://schemas.microsoft.com/office/drawing/2014/main" id="{7ADBBE26-9654-4783-8253-1E8BAA28EC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17350" y="485389"/>
            <a:ext cx="1356530" cy="231885"/>
          </a:xfrm>
          <a:prstGeom prst="rect">
            <a:avLst/>
          </a:prstGeom>
        </p:spPr>
      </p:pic>
    </p:spTree>
    <p:extLst>
      <p:ext uri="{BB962C8B-B14F-4D97-AF65-F5344CB8AC3E}">
        <p14:creationId xmlns:p14="http://schemas.microsoft.com/office/powerpoint/2010/main" val="186187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C4A972-1ED3-0549-8809-F8E2D118B6AE}"/>
              </a:ext>
            </a:extLst>
          </p:cNvPr>
          <p:cNvSpPr>
            <a:spLocks noGrp="1"/>
          </p:cNvSpPr>
          <p:nvPr>
            <p:ph type="sldNum" sz="quarter" idx="12"/>
          </p:nvPr>
        </p:nvSpPr>
        <p:spPr/>
        <p:txBody>
          <a:bodyPr/>
          <a:lstStyle/>
          <a:p>
            <a:fld id="{330EA680-D336-4FF7-8B7A-9848BB0A1C32}" type="slidenum">
              <a:rPr lang="en-US" smtClean="0"/>
              <a:t>8</a:t>
            </a:fld>
            <a:endParaRPr lang="en-US"/>
          </a:p>
        </p:txBody>
      </p:sp>
      <p:pic>
        <p:nvPicPr>
          <p:cNvPr id="6" name="Picture 6" descr="Diagram&#10;&#10;Description automatically generated">
            <a:extLst>
              <a:ext uri="{FF2B5EF4-FFF2-40B4-BE49-F238E27FC236}">
                <a16:creationId xmlns:a16="http://schemas.microsoft.com/office/drawing/2014/main" id="{B18EFB11-463C-4959-AAEE-4147CBD5ADF6}"/>
              </a:ext>
            </a:extLst>
          </p:cNvPr>
          <p:cNvPicPr>
            <a:picLocks noChangeAspect="1"/>
          </p:cNvPicPr>
          <p:nvPr/>
        </p:nvPicPr>
        <p:blipFill>
          <a:blip r:embed="rId3"/>
          <a:stretch>
            <a:fillRect/>
          </a:stretch>
        </p:blipFill>
        <p:spPr>
          <a:xfrm>
            <a:off x="1374169" y="4900210"/>
            <a:ext cx="4386838" cy="1542467"/>
          </a:xfrm>
          <a:prstGeom prst="rect">
            <a:avLst/>
          </a:prstGeom>
        </p:spPr>
      </p:pic>
      <p:cxnSp>
        <p:nvCxnSpPr>
          <p:cNvPr id="12" name="Google Shape;419;p41">
            <a:extLst>
              <a:ext uri="{FF2B5EF4-FFF2-40B4-BE49-F238E27FC236}">
                <a16:creationId xmlns:a16="http://schemas.microsoft.com/office/drawing/2014/main" id="{68467FE6-178B-4F17-8D5C-CE51A5D09BE7}"/>
              </a:ext>
            </a:extLst>
          </p:cNvPr>
          <p:cNvCxnSpPr>
            <a:cxnSpLocks/>
          </p:cNvCxnSpPr>
          <p:nvPr/>
        </p:nvCxnSpPr>
        <p:spPr>
          <a:xfrm>
            <a:off x="7680165" y="1323975"/>
            <a:ext cx="0" cy="4690121"/>
          </a:xfrm>
          <a:prstGeom prst="straightConnector1">
            <a:avLst/>
          </a:prstGeom>
          <a:noFill/>
          <a:ln w="38100" cap="flat" cmpd="sng">
            <a:solidFill>
              <a:srgbClr val="00A7D5">
                <a:alpha val="40784"/>
              </a:srgbClr>
            </a:solidFill>
            <a:prstDash val="solid"/>
            <a:round/>
            <a:headEnd type="none" w="sm" len="sm"/>
            <a:tailEnd type="none" w="sm" len="sm"/>
          </a:ln>
        </p:spPr>
      </p:cxnSp>
      <p:grpSp>
        <p:nvGrpSpPr>
          <p:cNvPr id="4" name="Group 3">
            <a:extLst>
              <a:ext uri="{FF2B5EF4-FFF2-40B4-BE49-F238E27FC236}">
                <a16:creationId xmlns:a16="http://schemas.microsoft.com/office/drawing/2014/main" id="{5EA51793-C6C2-4408-90B6-2B26D5288BA7}"/>
              </a:ext>
            </a:extLst>
          </p:cNvPr>
          <p:cNvGrpSpPr/>
          <p:nvPr/>
        </p:nvGrpSpPr>
        <p:grpSpPr>
          <a:xfrm>
            <a:off x="7876057" y="1211653"/>
            <a:ext cx="4163983" cy="4870808"/>
            <a:chOff x="6943901" y="1330022"/>
            <a:chExt cx="4163983" cy="4870808"/>
          </a:xfrm>
        </p:grpSpPr>
        <p:sp>
          <p:nvSpPr>
            <p:cNvPr id="7" name="TextBox 6">
              <a:extLst>
                <a:ext uri="{FF2B5EF4-FFF2-40B4-BE49-F238E27FC236}">
                  <a16:creationId xmlns:a16="http://schemas.microsoft.com/office/drawing/2014/main" id="{C2D55CAB-F31E-4F42-8C48-55263A86D24B}"/>
                </a:ext>
              </a:extLst>
            </p:cNvPr>
            <p:cNvSpPr txBox="1"/>
            <p:nvPr/>
          </p:nvSpPr>
          <p:spPr>
            <a:xfrm>
              <a:off x="6943901" y="5031279"/>
              <a:ext cx="357864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thelas" panose="02000503000000020003" pitchFamily="2" charset="77"/>
                  <a:ea typeface="+mn-lt"/>
                  <a:cs typeface="+mn-lt"/>
                </a:rPr>
                <a:t>...</a:t>
              </a:r>
            </a:p>
            <a:p>
              <a:r>
                <a:rPr lang="en-US" sz="1400">
                  <a:latin typeface="Athelas" panose="02000503000000020003" pitchFamily="2" charset="77"/>
                  <a:ea typeface="+mn-lt"/>
                  <a:cs typeface="+mn-lt"/>
                </a:rPr>
                <a:t>Have you been injured that you could attribute to scratching or video game.</a:t>
              </a:r>
              <a:endParaRPr lang="en-US" sz="1400">
                <a:latin typeface="Athelas" panose="02000503000000020003" pitchFamily="2" charset="77"/>
                <a:cs typeface="Calibri"/>
              </a:endParaRPr>
            </a:p>
            <a:p>
              <a:r>
                <a:rPr lang="en-US" sz="1400">
                  <a:latin typeface="Athelas" panose="02000503000000020003" pitchFamily="2" charset="77"/>
                  <a:ea typeface="+mn-lt"/>
                  <a:cs typeface="+mn-lt"/>
                </a:rPr>
                <a:t>Yes to all of the above.</a:t>
              </a:r>
            </a:p>
            <a:p>
              <a:r>
                <a:rPr lang="en-US" sz="1400">
                  <a:latin typeface="Athelas" panose="02000503000000020003" pitchFamily="2" charset="77"/>
                  <a:cs typeface="Calibri"/>
                </a:rPr>
                <a:t>...</a:t>
              </a:r>
            </a:p>
          </p:txBody>
        </p:sp>
        <p:sp>
          <p:nvSpPr>
            <p:cNvPr id="10" name="TextBox 9">
              <a:extLst>
                <a:ext uri="{FF2B5EF4-FFF2-40B4-BE49-F238E27FC236}">
                  <a16:creationId xmlns:a16="http://schemas.microsoft.com/office/drawing/2014/main" id="{66399884-93D1-45E4-9D23-0CCCDCDDEB41}"/>
                </a:ext>
              </a:extLst>
            </p:cNvPr>
            <p:cNvSpPr txBox="1"/>
            <p:nvPr/>
          </p:nvSpPr>
          <p:spPr>
            <a:xfrm>
              <a:off x="6943901" y="1729666"/>
              <a:ext cx="4163983"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thelas" panose="02000503000000020003" pitchFamily="2" charset="77"/>
                  <a:ea typeface="+mn-lt"/>
                  <a:cs typeface="+mn-lt"/>
                </a:rPr>
                <a:t>1) What is the reason for your visit today?</a:t>
              </a:r>
              <a:endParaRPr lang="en-US" sz="1400">
                <a:latin typeface="Athelas" panose="02000503000000020003" pitchFamily="2" charset="77"/>
                <a:cs typeface="Calibri"/>
              </a:endParaRPr>
            </a:p>
            <a:p>
              <a:r>
                <a:rPr lang="en-US" sz="1400">
                  <a:latin typeface="Athelas" panose="02000503000000020003" pitchFamily="2" charset="77"/>
                  <a:ea typeface="+mn-lt"/>
                  <a:cs typeface="+mn-lt"/>
                </a:rPr>
                <a:t>Review my MRI scan from 11/10</a:t>
              </a:r>
              <a:endParaRPr lang="en-US" sz="1400">
                <a:latin typeface="Athelas" panose="02000503000000020003" pitchFamily="2" charset="77"/>
                <a:cs typeface="Calibri"/>
              </a:endParaRPr>
            </a:p>
            <a:p>
              <a:r>
                <a:rPr lang="en-US" sz="1400">
                  <a:latin typeface="Athelas" panose="02000503000000020003" pitchFamily="2" charset="77"/>
                  <a:ea typeface="+mn-lt"/>
                  <a:cs typeface="+mn-lt"/>
                </a:rPr>
                <a:t>2) Are you RIGHT or LEFT handed?</a:t>
              </a:r>
              <a:endParaRPr lang="en-US" sz="1400">
                <a:latin typeface="Athelas" panose="02000503000000020003" pitchFamily="2" charset="77"/>
                <a:cs typeface="Calibri"/>
              </a:endParaRPr>
            </a:p>
            <a:p>
              <a:r>
                <a:rPr lang="en-US" sz="1400">
                  <a:latin typeface="Athelas" panose="02000503000000020003" pitchFamily="2" charset="77"/>
                  <a:ea typeface="+mn-lt"/>
                  <a:cs typeface="+mn-lt"/>
                </a:rPr>
                <a:t>Right</a:t>
              </a:r>
              <a:endParaRPr lang="en-US" sz="1400">
                <a:latin typeface="Athelas" panose="02000503000000020003" pitchFamily="2" charset="77"/>
                <a:cs typeface="Calibri"/>
              </a:endParaRPr>
            </a:p>
            <a:p>
              <a:r>
                <a:rPr lang="en-US" sz="1400">
                  <a:latin typeface="Athelas" panose="02000503000000020003" pitchFamily="2" charset="77"/>
                  <a:ea typeface="+mn-lt"/>
                  <a:cs typeface="+mn-lt"/>
                </a:rPr>
                <a:t>3) When did this problem start?</a:t>
              </a:r>
              <a:endParaRPr lang="en-US" sz="1400">
                <a:latin typeface="Athelas" panose="02000503000000020003" pitchFamily="2" charset="77"/>
                <a:cs typeface="Calibri"/>
              </a:endParaRPr>
            </a:p>
            <a:p>
              <a:r>
                <a:rPr lang="en-US" sz="1400">
                  <a:latin typeface="Athelas" panose="02000503000000020003" pitchFamily="2" charset="77"/>
                  <a:ea typeface="+mn-lt"/>
                  <a:cs typeface="+mn-lt"/>
                </a:rPr>
                <a:t>A few years ago</a:t>
              </a:r>
              <a:endParaRPr lang="en-US" sz="1400">
                <a:latin typeface="Athelas" panose="02000503000000020003" pitchFamily="2" charset="77"/>
                <a:cs typeface="Calibri"/>
              </a:endParaRPr>
            </a:p>
            <a:p>
              <a:r>
                <a:rPr lang="en-US" sz="1400">
                  <a:latin typeface="Athelas" panose="02000503000000020003" pitchFamily="2" charset="77"/>
                  <a:cs typeface="Calibri"/>
                </a:rPr>
                <a:t>… </a:t>
              </a:r>
            </a:p>
            <a:p>
              <a:r>
                <a:rPr lang="en-US" sz="1400">
                  <a:latin typeface="Athelas" panose="02000503000000020003" pitchFamily="2" charset="77"/>
                  <a:ea typeface="+mn-lt"/>
                  <a:cs typeface="+mn-lt"/>
                </a:rPr>
                <a:t>9) Do you have a personal history of cancer or tumors?</a:t>
              </a:r>
              <a:endParaRPr lang="en-US" sz="1400">
                <a:latin typeface="Athelas" panose="02000503000000020003" pitchFamily="2" charset="77"/>
                <a:cs typeface="Calibri"/>
              </a:endParaRPr>
            </a:p>
            <a:p>
              <a:r>
                <a:rPr lang="en-US" sz="1400">
                  <a:latin typeface="Athelas" panose="02000503000000020003" pitchFamily="2" charset="77"/>
                  <a:ea typeface="+mn-lt"/>
                  <a:cs typeface="+mn-lt"/>
                </a:rPr>
                <a:t>No</a:t>
              </a:r>
              <a:endParaRPr lang="en-US" sz="1400">
                <a:latin typeface="Athelas" panose="02000503000000020003" pitchFamily="2" charset="77"/>
                <a:cs typeface="Calibri"/>
              </a:endParaRPr>
            </a:p>
            <a:p>
              <a:r>
                <a:rPr lang="en-US" sz="1400">
                  <a:latin typeface="Athelas" panose="02000503000000020003" pitchFamily="2" charset="77"/>
                  <a:cs typeface="Calibri"/>
                </a:rPr>
                <a:t>… </a:t>
              </a:r>
            </a:p>
            <a:p>
              <a:r>
                <a:rPr lang="en-US" sz="1400">
                  <a:latin typeface="Athelas" panose="02000503000000020003" pitchFamily="2" charset="77"/>
                  <a:ea typeface="+mn-lt"/>
                  <a:cs typeface="+mn-lt"/>
                </a:rPr>
                <a:t>17) Over the last two weeks how often have you been bothered by any of the following problems?</a:t>
              </a:r>
              <a:endParaRPr lang="en-US" sz="1400">
                <a:latin typeface="Athelas" panose="02000503000000020003" pitchFamily="2" charset="77"/>
                <a:cs typeface="Calibri"/>
              </a:endParaRPr>
            </a:p>
            <a:p>
              <a:r>
                <a:rPr lang="en-US" sz="1400">
                  <a:latin typeface="Athelas" panose="02000503000000020003" pitchFamily="2" charset="77"/>
                  <a:ea typeface="+mn-lt"/>
                  <a:cs typeface="+mn-lt"/>
                </a:rPr>
                <a:t>Score: 10</a:t>
              </a:r>
              <a:endParaRPr lang="en-US" sz="1400">
                <a:latin typeface="Athelas" panose="02000503000000020003" pitchFamily="2" charset="77"/>
                <a:cs typeface="Calibri"/>
              </a:endParaRPr>
            </a:p>
          </p:txBody>
        </p:sp>
        <p:sp>
          <p:nvSpPr>
            <p:cNvPr id="14" name="矩形 24">
              <a:extLst>
                <a:ext uri="{FF2B5EF4-FFF2-40B4-BE49-F238E27FC236}">
                  <a16:creationId xmlns:a16="http://schemas.microsoft.com/office/drawing/2014/main" id="{FF79161E-71D0-49FF-B4B6-D024E321AEAB}"/>
                </a:ext>
              </a:extLst>
            </p:cNvPr>
            <p:cNvSpPr/>
            <p:nvPr/>
          </p:nvSpPr>
          <p:spPr>
            <a:xfrm>
              <a:off x="6945265" y="1330022"/>
              <a:ext cx="1879041" cy="461665"/>
            </a:xfrm>
            <a:prstGeom prst="rect">
              <a:avLst/>
            </a:prstGeom>
          </p:spPr>
          <p:txBody>
            <a:bodyPr wrap="none" lIns="91440" tIns="45720" rIns="91440" bIns="45720" anchor="t">
              <a:spAutoFit/>
            </a:bodyPr>
            <a:lstStyle/>
            <a:p>
              <a:r>
                <a:rPr lang="en-US" altLang="zh-CN" sz="2400" b="1">
                  <a:solidFill>
                    <a:srgbClr val="A6228E"/>
                  </a:solidFill>
                  <a:latin typeface="Century Gothic" panose="020B0502020202020204" pitchFamily="34" charset="0"/>
                  <a:ea typeface="宋体"/>
                </a:rPr>
                <a:t>Test Prompt</a:t>
              </a:r>
              <a:endParaRPr lang="en-US">
                <a:solidFill>
                  <a:srgbClr val="A6228E"/>
                </a:solidFill>
                <a:latin typeface="Century Gothic" panose="020B0502020202020204" pitchFamily="34" charset="0"/>
              </a:endParaRPr>
            </a:p>
          </p:txBody>
        </p:sp>
        <p:sp>
          <p:nvSpPr>
            <p:cNvPr id="16" name="矩形 24">
              <a:extLst>
                <a:ext uri="{FF2B5EF4-FFF2-40B4-BE49-F238E27FC236}">
                  <a16:creationId xmlns:a16="http://schemas.microsoft.com/office/drawing/2014/main" id="{53E7A1AF-25A4-4F5F-88EB-D56C0054A040}"/>
                </a:ext>
              </a:extLst>
            </p:cNvPr>
            <p:cNvSpPr/>
            <p:nvPr/>
          </p:nvSpPr>
          <p:spPr>
            <a:xfrm>
              <a:off x="6943901" y="4787747"/>
              <a:ext cx="2763898" cy="461665"/>
            </a:xfrm>
            <a:prstGeom prst="rect">
              <a:avLst/>
            </a:prstGeom>
          </p:spPr>
          <p:txBody>
            <a:bodyPr wrap="none" lIns="91440" tIns="45720" rIns="91440" bIns="45720" anchor="t">
              <a:spAutoFit/>
            </a:bodyPr>
            <a:lstStyle/>
            <a:p>
              <a:r>
                <a:rPr lang="en-US" altLang="zh-CN" sz="2400" b="1">
                  <a:solidFill>
                    <a:srgbClr val="6E9A35"/>
                  </a:solidFill>
                  <a:latin typeface="Century Gothic" panose="020B0502020202020204" pitchFamily="34" charset="0"/>
                  <a:ea typeface="宋体"/>
                </a:rPr>
                <a:t>GPT-2's Response</a:t>
              </a:r>
              <a:endParaRPr lang="en-US">
                <a:solidFill>
                  <a:srgbClr val="6E9A35"/>
                </a:solidFill>
                <a:latin typeface="Century Gothic" panose="020B0502020202020204" pitchFamily="34" charset="0"/>
              </a:endParaRPr>
            </a:p>
          </p:txBody>
        </p:sp>
      </p:grpSp>
      <p:sp>
        <p:nvSpPr>
          <p:cNvPr id="3" name="TextBox 2">
            <a:extLst>
              <a:ext uri="{FF2B5EF4-FFF2-40B4-BE49-F238E27FC236}">
                <a16:creationId xmlns:a16="http://schemas.microsoft.com/office/drawing/2014/main" id="{04B6644E-E781-410E-BCE4-AFCC00908CFB}"/>
              </a:ext>
            </a:extLst>
          </p:cNvPr>
          <p:cNvSpPr txBox="1"/>
          <p:nvPr/>
        </p:nvSpPr>
        <p:spPr>
          <a:xfrm>
            <a:off x="115408" y="278167"/>
            <a:ext cx="38426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Montserrat SemiBold" panose="00000700000000000000" pitchFamily="2" charset="0"/>
              </a:rPr>
              <a:t>GPT-2 (Raw)</a:t>
            </a:r>
            <a:r>
              <a:rPr lang="en-US" sz="3600" b="1">
                <a:latin typeface="Montserrat SemiBold" panose="00000700000000000000" pitchFamily="2" charset="0"/>
                <a:cs typeface="Calibri Light"/>
              </a:rPr>
              <a:t>​</a:t>
            </a:r>
            <a:endParaRPr lang="en-US" sz="3600" b="1">
              <a:latin typeface="Montserrat SemiBold" panose="00000700000000000000" pitchFamily="2" charset="0"/>
              <a:cs typeface="Calibri"/>
            </a:endParaRPr>
          </a:p>
        </p:txBody>
      </p:sp>
      <p:pic>
        <p:nvPicPr>
          <p:cNvPr id="21" name="Picture 21" descr="Graphical user interface, diagram, application&#10;&#10;Description automatically generated">
            <a:extLst>
              <a:ext uri="{FF2B5EF4-FFF2-40B4-BE49-F238E27FC236}">
                <a16:creationId xmlns:a16="http://schemas.microsoft.com/office/drawing/2014/main" id="{7DC1BA1D-DA12-4DCB-82A1-A38053F3FBAE}"/>
              </a:ext>
            </a:extLst>
          </p:cNvPr>
          <p:cNvPicPr>
            <a:picLocks noChangeAspect="1"/>
          </p:cNvPicPr>
          <p:nvPr/>
        </p:nvPicPr>
        <p:blipFill>
          <a:blip r:embed="rId4"/>
          <a:stretch>
            <a:fillRect/>
          </a:stretch>
        </p:blipFill>
        <p:spPr>
          <a:xfrm>
            <a:off x="115410" y="1122231"/>
            <a:ext cx="4200618" cy="1972434"/>
          </a:xfrm>
          <a:prstGeom prst="rect">
            <a:avLst/>
          </a:prstGeom>
        </p:spPr>
      </p:pic>
      <p:pic>
        <p:nvPicPr>
          <p:cNvPr id="2" name="Picture 7" descr="Diagram&#10;&#10;Description automatically generated">
            <a:extLst>
              <a:ext uri="{FF2B5EF4-FFF2-40B4-BE49-F238E27FC236}">
                <a16:creationId xmlns:a16="http://schemas.microsoft.com/office/drawing/2014/main" id="{A8CB03D6-E890-4906-ABD3-886EBE5E0BF9}"/>
              </a:ext>
            </a:extLst>
          </p:cNvPr>
          <p:cNvPicPr>
            <a:picLocks noChangeAspect="1"/>
          </p:cNvPicPr>
          <p:nvPr/>
        </p:nvPicPr>
        <p:blipFill>
          <a:blip r:embed="rId5"/>
          <a:stretch>
            <a:fillRect/>
          </a:stretch>
        </p:blipFill>
        <p:spPr>
          <a:xfrm>
            <a:off x="4606032" y="1681560"/>
            <a:ext cx="2743200" cy="1245870"/>
          </a:xfrm>
          <a:prstGeom prst="rect">
            <a:avLst/>
          </a:prstGeom>
        </p:spPr>
      </p:pic>
      <p:grpSp>
        <p:nvGrpSpPr>
          <p:cNvPr id="25" name="Group 24">
            <a:extLst>
              <a:ext uri="{FF2B5EF4-FFF2-40B4-BE49-F238E27FC236}">
                <a16:creationId xmlns:a16="http://schemas.microsoft.com/office/drawing/2014/main" id="{B06267AB-9E21-457D-B0ED-E4653D866BD3}"/>
              </a:ext>
            </a:extLst>
          </p:cNvPr>
          <p:cNvGrpSpPr/>
          <p:nvPr/>
        </p:nvGrpSpPr>
        <p:grpSpPr>
          <a:xfrm>
            <a:off x="507398" y="3345410"/>
            <a:ext cx="6291716" cy="1490604"/>
            <a:chOff x="645386" y="3424069"/>
            <a:chExt cx="6291716" cy="1490604"/>
          </a:xfrm>
        </p:grpSpPr>
        <p:pic>
          <p:nvPicPr>
            <p:cNvPr id="11" name="Graphic 16" descr="Workflow outline">
              <a:extLst>
                <a:ext uri="{FF2B5EF4-FFF2-40B4-BE49-F238E27FC236}">
                  <a16:creationId xmlns:a16="http://schemas.microsoft.com/office/drawing/2014/main" id="{7715DBD9-8505-413A-A46E-B15C9C8BD9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365" y="3424069"/>
              <a:ext cx="914400" cy="914400"/>
            </a:xfrm>
            <a:prstGeom prst="rect">
              <a:avLst/>
            </a:prstGeom>
          </p:spPr>
        </p:pic>
        <p:pic>
          <p:nvPicPr>
            <p:cNvPr id="18" name="Graphic 18" descr="Crane outline">
              <a:extLst>
                <a:ext uri="{FF2B5EF4-FFF2-40B4-BE49-F238E27FC236}">
                  <a16:creationId xmlns:a16="http://schemas.microsoft.com/office/drawing/2014/main" id="{7723E39F-22B9-4132-901E-6DE0E16535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8376" y="3424069"/>
              <a:ext cx="914400" cy="914400"/>
            </a:xfrm>
            <a:prstGeom prst="rect">
              <a:avLst/>
            </a:prstGeom>
          </p:spPr>
        </p:pic>
        <p:pic>
          <p:nvPicPr>
            <p:cNvPr id="19" name="Graphic 19" descr="Inventory outline">
              <a:extLst>
                <a:ext uri="{FF2B5EF4-FFF2-40B4-BE49-F238E27FC236}">
                  <a16:creationId xmlns:a16="http://schemas.microsoft.com/office/drawing/2014/main" id="{2B0445AE-5814-436D-B1DB-B0B0899792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386" y="3424069"/>
              <a:ext cx="914400" cy="914400"/>
            </a:xfrm>
            <a:prstGeom prst="rect">
              <a:avLst/>
            </a:prstGeom>
          </p:spPr>
        </p:pic>
        <p:sp>
          <p:nvSpPr>
            <p:cNvPr id="8" name="TextBox 7">
              <a:extLst>
                <a:ext uri="{FF2B5EF4-FFF2-40B4-BE49-F238E27FC236}">
                  <a16:creationId xmlns:a16="http://schemas.microsoft.com/office/drawing/2014/main" id="{C6D2E1D7-0A15-4AC6-AF06-56100CD5D70E}"/>
                </a:ext>
              </a:extLst>
            </p:cNvPr>
            <p:cNvSpPr txBox="1"/>
            <p:nvPr/>
          </p:nvSpPr>
          <p:spPr>
            <a:xfrm>
              <a:off x="705682" y="4268341"/>
              <a:ext cx="793807" cy="646331"/>
            </a:xfrm>
            <a:prstGeom prst="rect">
              <a:avLst/>
            </a:prstGeom>
            <a:noFill/>
          </p:spPr>
          <p:txBody>
            <a:bodyPr wrap="none" rtlCol="0">
              <a:spAutoFit/>
            </a:bodyPr>
            <a:lstStyle/>
            <a:p>
              <a:pPr algn="ctr"/>
              <a:r>
                <a:rPr lang="en-US"/>
                <a:t>Select</a:t>
              </a:r>
            </a:p>
            <a:p>
              <a:pPr algn="ctr"/>
              <a:r>
                <a:rPr lang="en-US"/>
                <a:t>Model</a:t>
              </a:r>
            </a:p>
          </p:txBody>
        </p:sp>
        <p:sp>
          <p:nvSpPr>
            <p:cNvPr id="17" name="TextBox 16">
              <a:extLst>
                <a:ext uri="{FF2B5EF4-FFF2-40B4-BE49-F238E27FC236}">
                  <a16:creationId xmlns:a16="http://schemas.microsoft.com/office/drawing/2014/main" id="{EA17261B-E597-4D72-9D2D-26B5F7D3E666}"/>
                </a:ext>
              </a:extLst>
            </p:cNvPr>
            <p:cNvSpPr txBox="1"/>
            <p:nvPr/>
          </p:nvSpPr>
          <p:spPr>
            <a:xfrm>
              <a:off x="3088131" y="4268342"/>
              <a:ext cx="1234890" cy="646331"/>
            </a:xfrm>
            <a:prstGeom prst="rect">
              <a:avLst/>
            </a:prstGeom>
            <a:noFill/>
          </p:spPr>
          <p:txBody>
            <a:bodyPr wrap="none" rtlCol="0">
              <a:spAutoFit/>
            </a:bodyPr>
            <a:lstStyle/>
            <a:p>
              <a:pPr algn="ctr"/>
              <a:r>
                <a:rPr lang="en-US"/>
                <a:t>Build</a:t>
              </a:r>
            </a:p>
            <a:p>
              <a:pPr algn="ctr"/>
              <a:r>
                <a:rPr lang="en-US"/>
                <a:t>Peripherals</a:t>
              </a:r>
            </a:p>
          </p:txBody>
        </p:sp>
        <p:sp>
          <p:nvSpPr>
            <p:cNvPr id="20" name="TextBox 19">
              <a:extLst>
                <a:ext uri="{FF2B5EF4-FFF2-40B4-BE49-F238E27FC236}">
                  <a16:creationId xmlns:a16="http://schemas.microsoft.com/office/drawing/2014/main" id="{A1BF36EA-D844-41E8-93FF-7D22D52A954A}"/>
                </a:ext>
              </a:extLst>
            </p:cNvPr>
            <p:cNvSpPr txBox="1"/>
            <p:nvPr/>
          </p:nvSpPr>
          <p:spPr>
            <a:xfrm>
              <a:off x="5680028" y="4268341"/>
              <a:ext cx="1257074" cy="646331"/>
            </a:xfrm>
            <a:prstGeom prst="rect">
              <a:avLst/>
            </a:prstGeom>
            <a:noFill/>
          </p:spPr>
          <p:txBody>
            <a:bodyPr wrap="none" rtlCol="0">
              <a:spAutoFit/>
            </a:bodyPr>
            <a:lstStyle/>
            <a:p>
              <a:pPr algn="ctr"/>
              <a:r>
                <a:rPr lang="en-US"/>
                <a:t>Prompt for </a:t>
              </a:r>
            </a:p>
            <a:p>
              <a:pPr algn="ctr"/>
              <a:r>
                <a:rPr lang="en-US"/>
                <a:t>Response</a:t>
              </a:r>
            </a:p>
          </p:txBody>
        </p:sp>
        <p:cxnSp>
          <p:nvCxnSpPr>
            <p:cNvPr id="13" name="Straight Arrow Connector 12">
              <a:extLst>
                <a:ext uri="{FF2B5EF4-FFF2-40B4-BE49-F238E27FC236}">
                  <a16:creationId xmlns:a16="http://schemas.microsoft.com/office/drawing/2014/main" id="{1849AF32-342D-4AE6-8241-753CA997DB54}"/>
                </a:ext>
              </a:extLst>
            </p:cNvPr>
            <p:cNvCxnSpPr>
              <a:stCxn id="19" idx="3"/>
              <a:endCxn id="18" idx="1"/>
            </p:cNvCxnSpPr>
            <p:nvPr/>
          </p:nvCxnSpPr>
          <p:spPr>
            <a:xfrm>
              <a:off x="1559786" y="3881269"/>
              <a:ext cx="1688590" cy="0"/>
            </a:xfrm>
            <a:prstGeom prst="straightConnector1">
              <a:avLst/>
            </a:prstGeom>
            <a:ln w="38100">
              <a:solidFill>
                <a:srgbClr val="EE592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EDFF40-67FE-4CE0-98BF-D151380043D9}"/>
                </a:ext>
              </a:extLst>
            </p:cNvPr>
            <p:cNvCxnSpPr>
              <a:stCxn id="18" idx="3"/>
              <a:endCxn id="11" idx="1"/>
            </p:cNvCxnSpPr>
            <p:nvPr/>
          </p:nvCxnSpPr>
          <p:spPr>
            <a:xfrm>
              <a:off x="4162776" y="3881269"/>
              <a:ext cx="1688589" cy="0"/>
            </a:xfrm>
            <a:prstGeom prst="straightConnector1">
              <a:avLst/>
            </a:prstGeom>
            <a:ln w="38100">
              <a:solidFill>
                <a:srgbClr val="EE592B"/>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0C7E95A4-DF5B-48BC-9CCF-A1B59A54A719}"/>
              </a:ext>
            </a:extLst>
          </p:cNvPr>
          <p:cNvSpPr txBox="1"/>
          <p:nvPr/>
        </p:nvSpPr>
        <p:spPr>
          <a:xfrm>
            <a:off x="9763125" y="144244"/>
            <a:ext cx="2295525" cy="276999"/>
          </a:xfrm>
          <a:prstGeom prst="rect">
            <a:avLst/>
          </a:prstGeom>
          <a:noFill/>
        </p:spPr>
        <p:txBody>
          <a:bodyPr wrap="square">
            <a:spAutoFit/>
          </a:bodyPr>
          <a:lstStyle/>
          <a:p>
            <a:pPr algn="r"/>
            <a:r>
              <a:rPr lang="en-US" sz="1200">
                <a:solidFill>
                  <a:schemeClr val="tx1">
                    <a:lumMod val="50000"/>
                    <a:lumOff val="50000"/>
                  </a:schemeClr>
                </a:solidFill>
              </a:rPr>
              <a:t>Reference: radford2019language</a:t>
            </a:r>
          </a:p>
        </p:txBody>
      </p:sp>
      <p:pic>
        <p:nvPicPr>
          <p:cNvPr id="26" name="Graphic 25">
            <a:hlinkClick r:id="rId12"/>
            <a:extLst>
              <a:ext uri="{FF2B5EF4-FFF2-40B4-BE49-F238E27FC236}">
                <a16:creationId xmlns:a16="http://schemas.microsoft.com/office/drawing/2014/main" id="{6E944240-1C8E-4B26-9777-233322FA04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17350" y="485389"/>
            <a:ext cx="1356530" cy="231885"/>
          </a:xfrm>
          <a:prstGeom prst="rect">
            <a:avLst/>
          </a:prstGeom>
        </p:spPr>
      </p:pic>
    </p:spTree>
    <p:extLst>
      <p:ext uri="{BB962C8B-B14F-4D97-AF65-F5344CB8AC3E}">
        <p14:creationId xmlns:p14="http://schemas.microsoft.com/office/powerpoint/2010/main" val="330623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85B10E-8CA7-4704-B257-15A8332CC9B7}"/>
              </a:ext>
            </a:extLst>
          </p:cNvPr>
          <p:cNvPicPr>
            <a:picLocks noChangeAspect="1"/>
          </p:cNvPicPr>
          <p:nvPr/>
        </p:nvPicPr>
        <p:blipFill>
          <a:blip r:embed="rId3"/>
          <a:stretch>
            <a:fillRect/>
          </a:stretch>
        </p:blipFill>
        <p:spPr>
          <a:xfrm>
            <a:off x="6467477" y="730808"/>
            <a:ext cx="5078408" cy="2664183"/>
          </a:xfrm>
          <a:prstGeom prst="rect">
            <a:avLst/>
          </a:prstGeom>
        </p:spPr>
      </p:pic>
      <p:sp>
        <p:nvSpPr>
          <p:cNvPr id="5" name="Slide Number Placeholder 4">
            <a:extLst>
              <a:ext uri="{FF2B5EF4-FFF2-40B4-BE49-F238E27FC236}">
                <a16:creationId xmlns:a16="http://schemas.microsoft.com/office/drawing/2014/main" id="{082B7794-8B9E-D344-91BE-F6CF54258006}"/>
              </a:ext>
            </a:extLst>
          </p:cNvPr>
          <p:cNvSpPr>
            <a:spLocks noGrp="1"/>
          </p:cNvSpPr>
          <p:nvPr>
            <p:ph type="sldNum" sz="quarter" idx="12"/>
          </p:nvPr>
        </p:nvSpPr>
        <p:spPr/>
        <p:txBody>
          <a:bodyPr/>
          <a:lstStyle/>
          <a:p>
            <a:fld id="{330EA680-D336-4FF7-8B7A-9848BB0A1C32}" type="slidenum">
              <a:rPr lang="en-US" smtClean="0">
                <a:latin typeface="Athelas" panose="02000503000000020003" pitchFamily="2" charset="77"/>
              </a:rPr>
              <a:t>9</a:t>
            </a:fld>
            <a:endParaRPr lang="en-US">
              <a:latin typeface="Athelas" panose="02000503000000020003" pitchFamily="2" charset="77"/>
            </a:endParaRPr>
          </a:p>
        </p:txBody>
      </p:sp>
      <p:sp>
        <p:nvSpPr>
          <p:cNvPr id="4" name="TextBox 3">
            <a:extLst>
              <a:ext uri="{FF2B5EF4-FFF2-40B4-BE49-F238E27FC236}">
                <a16:creationId xmlns:a16="http://schemas.microsoft.com/office/drawing/2014/main" id="{AB105B15-C008-44FB-A85C-1DABADF21F59}"/>
              </a:ext>
            </a:extLst>
          </p:cNvPr>
          <p:cNvSpPr txBox="1"/>
          <p:nvPr/>
        </p:nvSpPr>
        <p:spPr>
          <a:xfrm>
            <a:off x="115408" y="278167"/>
            <a:ext cx="53239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Montserrat SemiBold" panose="00000700000000000000" pitchFamily="2" charset="0"/>
              </a:rPr>
              <a:t>GPT-2 (</a:t>
            </a:r>
            <a:r>
              <a:rPr lang="en-US" sz="3600">
                <a:latin typeface="Montserrat SemiBold" panose="00000700000000000000" pitchFamily="2" charset="0"/>
                <a:ea typeface="+mn-lt"/>
                <a:cs typeface="+mn-lt"/>
              </a:rPr>
              <a:t>Fine tunned</a:t>
            </a:r>
            <a:r>
              <a:rPr lang="en-US" sz="3600" b="1">
                <a:latin typeface="Montserrat SemiBold" panose="00000700000000000000" pitchFamily="2" charset="0"/>
              </a:rPr>
              <a:t>)</a:t>
            </a:r>
            <a:r>
              <a:rPr lang="en-US" sz="3600" b="1">
                <a:latin typeface="Montserrat SemiBold" panose="00000700000000000000" pitchFamily="2" charset="0"/>
                <a:cs typeface="Calibri Light"/>
              </a:rPr>
              <a:t>​</a:t>
            </a:r>
            <a:endParaRPr lang="en-US" sz="3600" b="1">
              <a:latin typeface="Montserrat SemiBold" panose="00000700000000000000" pitchFamily="2" charset="0"/>
              <a:cs typeface="Calibri"/>
            </a:endParaRPr>
          </a:p>
        </p:txBody>
      </p:sp>
      <p:grpSp>
        <p:nvGrpSpPr>
          <p:cNvPr id="12" name="Group 11">
            <a:extLst>
              <a:ext uri="{FF2B5EF4-FFF2-40B4-BE49-F238E27FC236}">
                <a16:creationId xmlns:a16="http://schemas.microsoft.com/office/drawing/2014/main" id="{5519DDD4-8D94-43F9-B58E-A956B91CBC15}"/>
              </a:ext>
            </a:extLst>
          </p:cNvPr>
          <p:cNvGrpSpPr/>
          <p:nvPr/>
        </p:nvGrpSpPr>
        <p:grpSpPr>
          <a:xfrm>
            <a:off x="115406" y="3867556"/>
            <a:ext cx="4104169" cy="2705006"/>
            <a:chOff x="1247309" y="3845362"/>
            <a:chExt cx="4104169" cy="2705006"/>
          </a:xfrm>
        </p:grpSpPr>
        <p:sp>
          <p:nvSpPr>
            <p:cNvPr id="3" name="TextBox 2">
              <a:extLst>
                <a:ext uri="{FF2B5EF4-FFF2-40B4-BE49-F238E27FC236}">
                  <a16:creationId xmlns:a16="http://schemas.microsoft.com/office/drawing/2014/main" id="{E16B18F6-DD21-4E50-BD11-6C87ADB816E4}"/>
                </a:ext>
              </a:extLst>
            </p:cNvPr>
            <p:cNvSpPr txBox="1"/>
            <p:nvPr/>
          </p:nvSpPr>
          <p:spPr>
            <a:xfrm>
              <a:off x="1247309" y="4303599"/>
              <a:ext cx="410416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thelas" panose="02000503000000020003" pitchFamily="2" charset="77"/>
                  <a:ea typeface="+mn-lt"/>
                  <a:cs typeface="+mn-lt"/>
                </a:rPr>
                <a:t>Mr. x is a # </a:t>
              </a:r>
              <a:r>
                <a:rPr lang="en-US" sz="1400" err="1">
                  <a:latin typeface="Athelas" panose="02000503000000020003" pitchFamily="2" charset="77"/>
                  <a:ea typeface="+mn-lt"/>
                  <a:cs typeface="+mn-lt"/>
                </a:rPr>
                <a:t>y.o</a:t>
              </a:r>
              <a:r>
                <a:rPr lang="en-US" sz="1400">
                  <a:latin typeface="Athelas" panose="02000503000000020003" pitchFamily="2" charset="77"/>
                  <a:ea typeface="+mn-lt"/>
                  <a:cs typeface="+mn-lt"/>
                </a:rPr>
                <a:t>. male who presents for </a:t>
              </a:r>
              <a:r>
                <a:rPr lang="en-US" sz="1400">
                  <a:solidFill>
                    <a:srgbClr val="000000"/>
                  </a:solidFill>
                  <a:latin typeface="Athelas" panose="02000503000000020003" pitchFamily="2" charset="77"/>
                </a:rPr>
                <a:t>follow up with his </a:t>
              </a:r>
              <a:r>
                <a:rPr lang="en-US" sz="1400">
                  <a:solidFill>
                    <a:srgbClr val="212121"/>
                  </a:solidFill>
                  <a:latin typeface="Athelas" panose="02000503000000020003" pitchFamily="2" charset="77"/>
                </a:rPr>
                <a:t>MRI scan from last visit. </a:t>
              </a:r>
              <a:r>
                <a:rPr lang="en-US" sz="1400">
                  <a:solidFill>
                    <a:srgbClr val="212121"/>
                  </a:solidFill>
                  <a:latin typeface="Athelas" panose="02000503000000020003" pitchFamily="2" charset="77"/>
                  <a:ea typeface="+mn-lt"/>
                  <a:cs typeface="+mn-lt"/>
                </a:rPr>
                <a:t>A few years ago, the patient was involved in a car accident and had minor brain damage. The patient reports no </a:t>
              </a:r>
              <a:r>
                <a:rPr lang="en-US" sz="1400">
                  <a:latin typeface="Athelas" panose="02000503000000020003" pitchFamily="2" charset="77"/>
                  <a:ea typeface="+mn-lt"/>
                  <a:cs typeface="+mn-lt"/>
                </a:rPr>
                <a:t>personal history</a:t>
              </a:r>
              <a:r>
                <a:rPr lang="en-US" sz="1400">
                  <a:solidFill>
                    <a:srgbClr val="000000"/>
                  </a:solidFill>
                  <a:latin typeface="Athelas" panose="02000503000000020003" pitchFamily="2" charset="77"/>
                  <a:ea typeface="+mn-lt"/>
                  <a:cs typeface="+mn-lt"/>
                </a:rPr>
                <a:t> of</a:t>
              </a:r>
              <a:r>
                <a:rPr lang="en-US" sz="1400">
                  <a:solidFill>
                    <a:srgbClr val="212121"/>
                  </a:solidFill>
                  <a:latin typeface="Athelas" panose="02000503000000020003" pitchFamily="2" charset="77"/>
                  <a:ea typeface="+mn-lt"/>
                  <a:cs typeface="+mn-lt"/>
                </a:rPr>
                <a:t> tumors or cancer. The patient reports that he is experiencing </a:t>
              </a:r>
              <a:r>
                <a:rPr lang="en-US" sz="1400">
                  <a:latin typeface="Athelas" panose="02000503000000020003" pitchFamily="2" charset="77"/>
                  <a:ea typeface="+mn-lt"/>
                  <a:cs typeface="+mn-lt"/>
                </a:rPr>
                <a:t>Nausea, Back pain, Neck pain, and Joint pain</a:t>
              </a:r>
              <a:r>
                <a:rPr lang="en-US" sz="1400">
                  <a:solidFill>
                    <a:srgbClr val="000000"/>
                  </a:solidFill>
                  <a:latin typeface="Athelas" panose="02000503000000020003" pitchFamily="2" charset="77"/>
                  <a:ea typeface="+mn-lt"/>
                  <a:cs typeface="+mn-lt"/>
                </a:rPr>
                <a:t>, and the pain hasn't changed from last visit. </a:t>
              </a:r>
              <a:r>
                <a:rPr lang="en-US" sz="1400">
                  <a:solidFill>
                    <a:srgbClr val="212121"/>
                  </a:solidFill>
                  <a:latin typeface="Athelas" panose="02000503000000020003" pitchFamily="2" charset="77"/>
                  <a:ea typeface="+mn-lt"/>
                  <a:cs typeface="+mn-lt"/>
                </a:rPr>
                <a:t>Based on the PHQ9 survey, the patient might be experiencing moderate depression. </a:t>
              </a:r>
              <a:endParaRPr lang="en-US" sz="1400">
                <a:latin typeface="Athelas" panose="02000503000000020003" pitchFamily="2" charset="77"/>
                <a:cs typeface="Calibri"/>
              </a:endParaRPr>
            </a:p>
          </p:txBody>
        </p:sp>
        <p:sp>
          <p:nvSpPr>
            <p:cNvPr id="7" name="矩形 24">
              <a:extLst>
                <a:ext uri="{FF2B5EF4-FFF2-40B4-BE49-F238E27FC236}">
                  <a16:creationId xmlns:a16="http://schemas.microsoft.com/office/drawing/2014/main" id="{FBB469E9-EADF-4FD3-8C9C-B9844244547D}"/>
                </a:ext>
              </a:extLst>
            </p:cNvPr>
            <p:cNvSpPr/>
            <p:nvPr/>
          </p:nvSpPr>
          <p:spPr>
            <a:xfrm>
              <a:off x="1247309" y="3845362"/>
              <a:ext cx="2871299" cy="461665"/>
            </a:xfrm>
            <a:prstGeom prst="rect">
              <a:avLst/>
            </a:prstGeom>
          </p:spPr>
          <p:txBody>
            <a:bodyPr wrap="none" lIns="91440" tIns="45720" rIns="91440" bIns="45720" anchor="t">
              <a:spAutoFit/>
            </a:bodyPr>
            <a:lstStyle/>
            <a:p>
              <a:r>
                <a:rPr lang="en-US" altLang="zh-CN" sz="2400" b="1">
                  <a:solidFill>
                    <a:srgbClr val="00A8D5"/>
                  </a:solidFill>
                  <a:latin typeface="Century Gothic" panose="020B0502020202020204" pitchFamily="34" charset="0"/>
                  <a:ea typeface="宋体"/>
                  <a:cs typeface="Calibri"/>
                </a:rPr>
                <a:t>Doctor's Summary</a:t>
              </a:r>
            </a:p>
          </p:txBody>
        </p:sp>
      </p:grpSp>
      <p:grpSp>
        <p:nvGrpSpPr>
          <p:cNvPr id="13" name="Group 12">
            <a:extLst>
              <a:ext uri="{FF2B5EF4-FFF2-40B4-BE49-F238E27FC236}">
                <a16:creationId xmlns:a16="http://schemas.microsoft.com/office/drawing/2014/main" id="{7259E0D8-0FCA-47CE-88B6-598AF0251303}"/>
              </a:ext>
            </a:extLst>
          </p:cNvPr>
          <p:cNvGrpSpPr/>
          <p:nvPr/>
        </p:nvGrpSpPr>
        <p:grpSpPr>
          <a:xfrm>
            <a:off x="4219575" y="3872567"/>
            <a:ext cx="4305300" cy="2705006"/>
            <a:chOff x="6351970" y="3770495"/>
            <a:chExt cx="4305300" cy="2705006"/>
          </a:xfrm>
        </p:grpSpPr>
        <p:sp>
          <p:nvSpPr>
            <p:cNvPr id="2" name="TextBox 1">
              <a:extLst>
                <a:ext uri="{FF2B5EF4-FFF2-40B4-BE49-F238E27FC236}">
                  <a16:creationId xmlns:a16="http://schemas.microsoft.com/office/drawing/2014/main" id="{E483CF14-DF9E-492E-A09B-58536046E0F4}"/>
                </a:ext>
              </a:extLst>
            </p:cNvPr>
            <p:cNvSpPr txBox="1"/>
            <p:nvPr/>
          </p:nvSpPr>
          <p:spPr>
            <a:xfrm>
              <a:off x="6351970" y="4228732"/>
              <a:ext cx="430530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212121"/>
                  </a:solidFill>
                  <a:latin typeface="Athelas" panose="02000503000000020003" pitchFamily="2" charset="77"/>
                  <a:cs typeface="Courier New"/>
                </a:rPr>
                <a:t>The patient reports the reason for today's visit is: Review my MRI scan from 11/10. The patient reports that they are Right handed. The problem started A few years ago. The patient reports the problem has not happened in the past. The problem started I was injured in a car accident . Workup has included: MRI Brain, Neurology Assoc.. The patient reports a personal history of cancer or tumor. Previous treatment for patient's reported cancer/tumor history includes No answer. Patient scored 10 (Moderate depression) on PHQ9 Survey.</a:t>
              </a:r>
              <a:endParaRPr lang="en-US" sz="1400">
                <a:latin typeface="Athelas" panose="02000503000000020003" pitchFamily="2" charset="77"/>
                <a:cs typeface="Calibri"/>
              </a:endParaRPr>
            </a:p>
          </p:txBody>
        </p:sp>
        <p:sp>
          <p:nvSpPr>
            <p:cNvPr id="8" name="矩形 24">
              <a:extLst>
                <a:ext uri="{FF2B5EF4-FFF2-40B4-BE49-F238E27FC236}">
                  <a16:creationId xmlns:a16="http://schemas.microsoft.com/office/drawing/2014/main" id="{2B9923B1-91D0-4825-8903-B841FEF15BA5}"/>
                </a:ext>
              </a:extLst>
            </p:cNvPr>
            <p:cNvSpPr/>
            <p:nvPr/>
          </p:nvSpPr>
          <p:spPr>
            <a:xfrm>
              <a:off x="6351970" y="3770495"/>
              <a:ext cx="2738250" cy="461665"/>
            </a:xfrm>
            <a:prstGeom prst="rect">
              <a:avLst/>
            </a:prstGeom>
          </p:spPr>
          <p:txBody>
            <a:bodyPr wrap="none" lIns="91440" tIns="45720" rIns="91440" bIns="45720" anchor="t">
              <a:spAutoFit/>
            </a:bodyPr>
            <a:lstStyle/>
            <a:p>
              <a:r>
                <a:rPr lang="en-US" altLang="zh-CN" sz="2400" b="1">
                  <a:solidFill>
                    <a:srgbClr val="6E9A35"/>
                  </a:solidFill>
                  <a:latin typeface="Century Gothic" panose="020B0502020202020204" pitchFamily="34" charset="0"/>
                  <a:ea typeface="宋体"/>
                  <a:cs typeface="Calibri"/>
                </a:rPr>
                <a:t>GPT-2's Summary</a:t>
              </a:r>
            </a:p>
          </p:txBody>
        </p:sp>
      </p:grpSp>
      <p:sp>
        <p:nvSpPr>
          <p:cNvPr id="10" name="TextBox 9">
            <a:extLst>
              <a:ext uri="{FF2B5EF4-FFF2-40B4-BE49-F238E27FC236}">
                <a16:creationId xmlns:a16="http://schemas.microsoft.com/office/drawing/2014/main" id="{86E9CC48-B9BB-4FDD-B873-49B524EA405A}"/>
              </a:ext>
            </a:extLst>
          </p:cNvPr>
          <p:cNvSpPr txBox="1"/>
          <p:nvPr/>
        </p:nvSpPr>
        <p:spPr>
          <a:xfrm>
            <a:off x="387096" y="1481530"/>
            <a:ext cx="24472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atin typeface="Athelas" panose="02000503000000020003" pitchFamily="2" charset="77"/>
              </a:rPr>
              <a:t>2000 epochs </a:t>
            </a:r>
          </a:p>
          <a:p>
            <a:pPr marL="285750" indent="-285750">
              <a:buFont typeface="Arial" panose="020B0604020202020204" pitchFamily="34" charset="0"/>
              <a:buChar char="•"/>
            </a:pPr>
            <a:r>
              <a:rPr lang="en-US">
                <a:latin typeface="Athelas" panose="02000503000000020003" pitchFamily="2" charset="77"/>
              </a:rPr>
              <a:t>1e-5 learning rate</a:t>
            </a:r>
          </a:p>
          <a:p>
            <a:pPr marL="285750" indent="-285750">
              <a:buFont typeface="Arial" panose="020B0604020202020204" pitchFamily="34" charset="0"/>
              <a:buChar char="•"/>
            </a:pPr>
            <a:r>
              <a:rPr lang="en-US">
                <a:latin typeface="Athelas" panose="02000503000000020003" pitchFamily="2" charset="77"/>
              </a:rPr>
              <a:t>77225 tokens</a:t>
            </a:r>
          </a:p>
        </p:txBody>
      </p:sp>
      <p:cxnSp>
        <p:nvCxnSpPr>
          <p:cNvPr id="15" name="Google Shape;419;p41">
            <a:extLst>
              <a:ext uri="{FF2B5EF4-FFF2-40B4-BE49-F238E27FC236}">
                <a16:creationId xmlns:a16="http://schemas.microsoft.com/office/drawing/2014/main" id="{8E84AAA4-A347-4E09-83C6-9D5E333BBF97}"/>
              </a:ext>
            </a:extLst>
          </p:cNvPr>
          <p:cNvCxnSpPr>
            <a:cxnSpLocks/>
          </p:cNvCxnSpPr>
          <p:nvPr/>
        </p:nvCxnSpPr>
        <p:spPr>
          <a:xfrm flipV="1">
            <a:off x="185932" y="3685263"/>
            <a:ext cx="11872718" cy="1"/>
          </a:xfrm>
          <a:prstGeom prst="straightConnector1">
            <a:avLst/>
          </a:prstGeom>
          <a:noFill/>
          <a:ln w="38100" cap="flat" cmpd="sng">
            <a:solidFill>
              <a:srgbClr val="EE592B"/>
            </a:solidFill>
            <a:prstDash val="solid"/>
            <a:round/>
            <a:headEnd type="none" w="sm" len="sm"/>
            <a:tailEnd type="none" w="sm" len="sm"/>
          </a:ln>
        </p:spPr>
      </p:cxnSp>
      <p:grpSp>
        <p:nvGrpSpPr>
          <p:cNvPr id="11" name="Group 10">
            <a:extLst>
              <a:ext uri="{FF2B5EF4-FFF2-40B4-BE49-F238E27FC236}">
                <a16:creationId xmlns:a16="http://schemas.microsoft.com/office/drawing/2014/main" id="{8D3ACD4D-3BAD-4E94-AB2D-95A4F77AE035}"/>
              </a:ext>
            </a:extLst>
          </p:cNvPr>
          <p:cNvGrpSpPr/>
          <p:nvPr/>
        </p:nvGrpSpPr>
        <p:grpSpPr>
          <a:xfrm>
            <a:off x="8738309" y="3867556"/>
            <a:ext cx="2651840" cy="1415772"/>
            <a:chOff x="5473256" y="1171265"/>
            <a:chExt cx="2651840" cy="1415772"/>
          </a:xfrm>
        </p:grpSpPr>
        <p:sp>
          <p:nvSpPr>
            <p:cNvPr id="16" name="TextBox 15">
              <a:extLst>
                <a:ext uri="{FF2B5EF4-FFF2-40B4-BE49-F238E27FC236}">
                  <a16:creationId xmlns:a16="http://schemas.microsoft.com/office/drawing/2014/main" id="{1FEEA3AB-3FFA-48D4-BD8D-CECF79BD65A6}"/>
                </a:ext>
              </a:extLst>
            </p:cNvPr>
            <p:cNvSpPr txBox="1"/>
            <p:nvPr/>
          </p:nvSpPr>
          <p:spPr>
            <a:xfrm>
              <a:off x="5473257" y="1632930"/>
              <a:ext cx="26518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thelas" panose="02000503000000020003" pitchFamily="2" charset="77"/>
                  <a:ea typeface="+mn-lt"/>
                  <a:cs typeface="+mn-lt"/>
                </a:rPr>
                <a:t>17) Over the last two weeks how often have you been bothered by any of the following problems?</a:t>
              </a:r>
              <a:endParaRPr lang="en-US" sz="1400">
                <a:latin typeface="Athelas" panose="02000503000000020003" pitchFamily="2" charset="77"/>
                <a:cs typeface="Calibri"/>
              </a:endParaRPr>
            </a:p>
            <a:p>
              <a:r>
                <a:rPr lang="en-US" sz="1400">
                  <a:latin typeface="Athelas" panose="02000503000000020003" pitchFamily="2" charset="77"/>
                  <a:ea typeface="+mn-lt"/>
                  <a:cs typeface="+mn-lt"/>
                </a:rPr>
                <a:t>Score: 10</a:t>
              </a:r>
              <a:endParaRPr lang="en-US" sz="1400">
                <a:latin typeface="Athelas" panose="02000503000000020003" pitchFamily="2" charset="77"/>
                <a:cs typeface="Calibri"/>
              </a:endParaRPr>
            </a:p>
          </p:txBody>
        </p:sp>
        <p:sp>
          <p:nvSpPr>
            <p:cNvPr id="17" name="矩形 24">
              <a:extLst>
                <a:ext uri="{FF2B5EF4-FFF2-40B4-BE49-F238E27FC236}">
                  <a16:creationId xmlns:a16="http://schemas.microsoft.com/office/drawing/2014/main" id="{78968E63-59D5-4280-89ED-C9AAF8EC792F}"/>
                </a:ext>
              </a:extLst>
            </p:cNvPr>
            <p:cNvSpPr/>
            <p:nvPr/>
          </p:nvSpPr>
          <p:spPr>
            <a:xfrm>
              <a:off x="5473256" y="1171265"/>
              <a:ext cx="1879041" cy="461665"/>
            </a:xfrm>
            <a:prstGeom prst="rect">
              <a:avLst/>
            </a:prstGeom>
          </p:spPr>
          <p:txBody>
            <a:bodyPr wrap="none" lIns="91440" tIns="45720" rIns="91440" bIns="45720" anchor="t">
              <a:spAutoFit/>
            </a:bodyPr>
            <a:lstStyle/>
            <a:p>
              <a:r>
                <a:rPr lang="en-US" altLang="zh-CN" sz="2400" b="1">
                  <a:solidFill>
                    <a:srgbClr val="A6228E"/>
                  </a:solidFill>
                  <a:latin typeface="Century Gothic" panose="020B0502020202020204" pitchFamily="34" charset="0"/>
                  <a:ea typeface="宋体"/>
                </a:rPr>
                <a:t>Test Prompt</a:t>
              </a:r>
              <a:endParaRPr lang="en-US">
                <a:solidFill>
                  <a:srgbClr val="A6228E"/>
                </a:solidFill>
                <a:latin typeface="Century Gothic" panose="020B0502020202020204" pitchFamily="34" charset="0"/>
              </a:endParaRPr>
            </a:p>
          </p:txBody>
        </p:sp>
      </p:grpSp>
      <p:sp>
        <p:nvSpPr>
          <p:cNvPr id="19" name="Rectangle 18">
            <a:extLst>
              <a:ext uri="{FF2B5EF4-FFF2-40B4-BE49-F238E27FC236}">
                <a16:creationId xmlns:a16="http://schemas.microsoft.com/office/drawing/2014/main" id="{B5ECA2B9-3162-4714-82B2-A227C491C3F9}"/>
              </a:ext>
            </a:extLst>
          </p:cNvPr>
          <p:cNvSpPr/>
          <p:nvPr/>
        </p:nvSpPr>
        <p:spPr>
          <a:xfrm>
            <a:off x="8738309" y="5015736"/>
            <a:ext cx="872416" cy="273178"/>
          </a:xfrm>
          <a:prstGeom prst="rect">
            <a:avLst/>
          </a:prstGeom>
          <a:noFill/>
          <a:ln w="28575">
            <a:solidFill>
              <a:srgbClr val="A6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thelas" panose="02000503000000020003" pitchFamily="2" charset="77"/>
            </a:endParaRPr>
          </a:p>
        </p:txBody>
      </p:sp>
      <p:sp>
        <p:nvSpPr>
          <p:cNvPr id="21" name="Rectangle 20">
            <a:extLst>
              <a:ext uri="{FF2B5EF4-FFF2-40B4-BE49-F238E27FC236}">
                <a16:creationId xmlns:a16="http://schemas.microsoft.com/office/drawing/2014/main" id="{EB58E1A3-0706-4FB5-A220-01AAB9EF24F8}"/>
              </a:ext>
            </a:extLst>
          </p:cNvPr>
          <p:cNvSpPr/>
          <p:nvPr/>
        </p:nvSpPr>
        <p:spPr>
          <a:xfrm>
            <a:off x="4276724" y="6284940"/>
            <a:ext cx="1952625" cy="273178"/>
          </a:xfrm>
          <a:prstGeom prst="rect">
            <a:avLst/>
          </a:prstGeom>
          <a:noFill/>
          <a:ln w="28575">
            <a:solidFill>
              <a:srgbClr val="A6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thelas" panose="02000503000000020003" pitchFamily="2" charset="77"/>
            </a:endParaRPr>
          </a:p>
        </p:txBody>
      </p:sp>
      <p:sp>
        <p:nvSpPr>
          <p:cNvPr id="22" name="Rectangle 21">
            <a:extLst>
              <a:ext uri="{FF2B5EF4-FFF2-40B4-BE49-F238E27FC236}">
                <a16:creationId xmlns:a16="http://schemas.microsoft.com/office/drawing/2014/main" id="{9146907D-8766-4E0D-BA87-F318916B9276}"/>
              </a:ext>
            </a:extLst>
          </p:cNvPr>
          <p:cNvSpPr/>
          <p:nvPr/>
        </p:nvSpPr>
        <p:spPr>
          <a:xfrm>
            <a:off x="1153078" y="6081305"/>
            <a:ext cx="1599648" cy="273178"/>
          </a:xfrm>
          <a:prstGeom prst="rect">
            <a:avLst/>
          </a:prstGeom>
          <a:noFill/>
          <a:ln w="28575">
            <a:solidFill>
              <a:srgbClr val="A6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thelas" panose="02000503000000020003" pitchFamily="2" charset="77"/>
            </a:endParaRPr>
          </a:p>
        </p:txBody>
      </p:sp>
      <p:sp>
        <p:nvSpPr>
          <p:cNvPr id="20" name="TextBox 19">
            <a:extLst>
              <a:ext uri="{FF2B5EF4-FFF2-40B4-BE49-F238E27FC236}">
                <a16:creationId xmlns:a16="http://schemas.microsoft.com/office/drawing/2014/main" id="{1C98B654-3BB6-4373-BE77-919A9BC92FF2}"/>
              </a:ext>
            </a:extLst>
          </p:cNvPr>
          <p:cNvSpPr txBox="1"/>
          <p:nvPr/>
        </p:nvSpPr>
        <p:spPr>
          <a:xfrm>
            <a:off x="387096" y="1111053"/>
            <a:ext cx="2277011" cy="369332"/>
          </a:xfrm>
          <a:prstGeom prst="rect">
            <a:avLst/>
          </a:prstGeom>
          <a:noFill/>
        </p:spPr>
        <p:txBody>
          <a:bodyPr wrap="square">
            <a:spAutoFit/>
          </a:bodyPr>
          <a:lstStyle/>
          <a:p>
            <a:r>
              <a:rPr lang="en-US" b="1"/>
              <a:t>Training Parameters</a:t>
            </a:r>
          </a:p>
        </p:txBody>
      </p:sp>
      <p:sp>
        <p:nvSpPr>
          <p:cNvPr id="23" name="TextBox 22">
            <a:extLst>
              <a:ext uri="{FF2B5EF4-FFF2-40B4-BE49-F238E27FC236}">
                <a16:creationId xmlns:a16="http://schemas.microsoft.com/office/drawing/2014/main" id="{AF2B8B32-8E18-43D8-9CE4-3F129241DF71}"/>
              </a:ext>
            </a:extLst>
          </p:cNvPr>
          <p:cNvSpPr txBox="1"/>
          <p:nvPr/>
        </p:nvSpPr>
        <p:spPr>
          <a:xfrm>
            <a:off x="400600" y="2753992"/>
            <a:ext cx="53239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atin typeface="Athelas" panose="02000503000000020003" pitchFamily="2" charset="77"/>
              </a:rPr>
              <a:t>Outputted result is satisfactory but not optimal </a:t>
            </a:r>
          </a:p>
          <a:p>
            <a:pPr marL="285750" indent="-285750">
              <a:buFont typeface="Arial" panose="020B0604020202020204" pitchFamily="34" charset="0"/>
              <a:buChar char="•"/>
            </a:pPr>
            <a:r>
              <a:rPr lang="en-US">
                <a:latin typeface="Athelas" panose="02000503000000020003" pitchFamily="2" charset="77"/>
              </a:rPr>
              <a:t>Future improvements could apply for better results </a:t>
            </a:r>
          </a:p>
        </p:txBody>
      </p:sp>
      <p:sp>
        <p:nvSpPr>
          <p:cNvPr id="24" name="TextBox 23">
            <a:extLst>
              <a:ext uri="{FF2B5EF4-FFF2-40B4-BE49-F238E27FC236}">
                <a16:creationId xmlns:a16="http://schemas.microsoft.com/office/drawing/2014/main" id="{756A0F44-A70E-4314-992E-3127487C6A1F}"/>
              </a:ext>
            </a:extLst>
          </p:cNvPr>
          <p:cNvSpPr txBox="1"/>
          <p:nvPr/>
        </p:nvSpPr>
        <p:spPr>
          <a:xfrm>
            <a:off x="400600" y="2383515"/>
            <a:ext cx="2277011" cy="369332"/>
          </a:xfrm>
          <a:prstGeom prst="rect">
            <a:avLst/>
          </a:prstGeom>
          <a:noFill/>
        </p:spPr>
        <p:txBody>
          <a:bodyPr wrap="square">
            <a:spAutoFit/>
          </a:bodyPr>
          <a:lstStyle/>
          <a:p>
            <a:r>
              <a:rPr lang="en-US" b="1"/>
              <a:t>Outcome Evaluation</a:t>
            </a:r>
          </a:p>
        </p:txBody>
      </p:sp>
      <p:sp>
        <p:nvSpPr>
          <p:cNvPr id="26" name="TextBox 25">
            <a:extLst>
              <a:ext uri="{FF2B5EF4-FFF2-40B4-BE49-F238E27FC236}">
                <a16:creationId xmlns:a16="http://schemas.microsoft.com/office/drawing/2014/main" id="{21D9797F-26CB-4F94-A3DC-B8C36518E604}"/>
              </a:ext>
            </a:extLst>
          </p:cNvPr>
          <p:cNvSpPr txBox="1"/>
          <p:nvPr/>
        </p:nvSpPr>
        <p:spPr>
          <a:xfrm>
            <a:off x="9763125" y="144244"/>
            <a:ext cx="2295525" cy="276999"/>
          </a:xfrm>
          <a:prstGeom prst="rect">
            <a:avLst/>
          </a:prstGeom>
          <a:noFill/>
        </p:spPr>
        <p:txBody>
          <a:bodyPr wrap="square">
            <a:spAutoFit/>
          </a:bodyPr>
          <a:lstStyle/>
          <a:p>
            <a:pPr algn="r"/>
            <a:r>
              <a:rPr lang="en-US" sz="1200">
                <a:solidFill>
                  <a:schemeClr val="tx1">
                    <a:lumMod val="50000"/>
                    <a:lumOff val="50000"/>
                  </a:schemeClr>
                </a:solidFill>
              </a:rPr>
              <a:t>Reference: radford2019language</a:t>
            </a:r>
          </a:p>
        </p:txBody>
      </p:sp>
      <p:pic>
        <p:nvPicPr>
          <p:cNvPr id="25" name="Graphic 24">
            <a:hlinkClick r:id="rId4"/>
            <a:extLst>
              <a:ext uri="{FF2B5EF4-FFF2-40B4-BE49-F238E27FC236}">
                <a16:creationId xmlns:a16="http://schemas.microsoft.com/office/drawing/2014/main" id="{783C9BC8-9510-4F9B-A775-31B8D5BEA4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17350" y="485389"/>
            <a:ext cx="1356530" cy="231885"/>
          </a:xfrm>
          <a:prstGeom prst="rect">
            <a:avLst/>
          </a:prstGeom>
        </p:spPr>
      </p:pic>
    </p:spTree>
    <p:extLst>
      <p:ext uri="{BB962C8B-B14F-4D97-AF65-F5344CB8AC3E}">
        <p14:creationId xmlns:p14="http://schemas.microsoft.com/office/powerpoint/2010/main" val="36984185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F15DE3DAEE3034899936460FC0D1473" ma:contentTypeVersion="2" ma:contentTypeDescription="Create a new document." ma:contentTypeScope="" ma:versionID="1bf59654565a02db9c71f42bd692f0c0">
  <xsd:schema xmlns:xsd="http://www.w3.org/2001/XMLSchema" xmlns:xs="http://www.w3.org/2001/XMLSchema" xmlns:p="http://schemas.microsoft.com/office/2006/metadata/properties" xmlns:ns2="f4268703-6288-4cbd-ae11-211ef4ce5e01" targetNamespace="http://schemas.microsoft.com/office/2006/metadata/properties" ma:root="true" ma:fieldsID="640fe94fa43b00cd81c7c60b815e169d" ns2:_="">
    <xsd:import namespace="f4268703-6288-4cbd-ae11-211ef4ce5e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268703-6288-4cbd-ae11-211ef4ce5e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46AE7A-1908-457A-AD4F-BF97DDBB878F}">
  <ds:schemaRefs>
    <ds:schemaRef ds:uri="f4268703-6288-4cbd-ae11-211ef4ce5e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AD5D598-AD7E-419C-86F2-6D4F1610B006}">
  <ds:schemaRefs>
    <ds:schemaRef ds:uri="http://schemas.microsoft.com/sharepoint/v3/contenttype/forms"/>
  </ds:schemaRefs>
</ds:datastoreItem>
</file>

<file path=customXml/itemProps3.xml><?xml version="1.0" encoding="utf-8"?>
<ds:datastoreItem xmlns:ds="http://schemas.openxmlformats.org/officeDocument/2006/customXml" ds:itemID="{31090A0D-81F7-4389-9BF7-BC5BCC379FE2}">
  <ds:schemaRefs>
    <ds:schemaRef ds:uri="f4268703-6288-4cbd-ae11-211ef4ce5e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166</TotalTime>
  <Words>2516</Words>
  <Application>Microsoft Office PowerPoint</Application>
  <PresentationFormat>Widescreen</PresentationFormat>
  <Paragraphs>232</Paragraphs>
  <Slides>12</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Calibri Light</vt:lpstr>
      <vt:lpstr>Athelas</vt:lpstr>
      <vt:lpstr>Courier New</vt:lpstr>
      <vt:lpstr>Arial</vt:lpstr>
      <vt:lpstr>Montserrat Medium</vt:lpstr>
      <vt:lpstr>Calibri</vt:lpstr>
      <vt:lpstr>Century Gothic</vt:lpstr>
      <vt:lpstr>Montserrat SemiBold</vt:lpstr>
      <vt:lpstr>Consolas</vt:lpstr>
      <vt:lpstr>office theme</vt:lpstr>
      <vt:lpstr>PowerPoint Presentation</vt:lpstr>
      <vt:lpstr>Introduction</vt:lpstr>
      <vt:lpstr>Opportunity-NLG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杜铭豪</dc:creator>
  <cp:lastModifiedBy>Minghao Du</cp:lastModifiedBy>
  <cp:revision>4</cp:revision>
  <dcterms:created xsi:type="dcterms:W3CDTF">2021-03-01T20:22:08Z</dcterms:created>
  <dcterms:modified xsi:type="dcterms:W3CDTF">2021-03-07T20:14:40Z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0x010100CF15DE3DAEE3034899936460FC0D1473</vt:lpwstr>
  </property>
</Properties>
</file>